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9"/>
  </p:notesMasterIdLst>
  <p:sldIdLst>
    <p:sldId id="346" r:id="rId2"/>
    <p:sldId id="324" r:id="rId3"/>
    <p:sldId id="293" r:id="rId4"/>
    <p:sldId id="325" r:id="rId5"/>
    <p:sldId id="362" r:id="rId6"/>
    <p:sldId id="363" r:id="rId7"/>
    <p:sldId id="301" r:id="rId8"/>
    <p:sldId id="322" r:id="rId9"/>
    <p:sldId id="358" r:id="rId10"/>
    <p:sldId id="289" r:id="rId11"/>
    <p:sldId id="357" r:id="rId12"/>
    <p:sldId id="392" r:id="rId13"/>
    <p:sldId id="339" r:id="rId14"/>
    <p:sldId id="380" r:id="rId15"/>
    <p:sldId id="381" r:id="rId16"/>
    <p:sldId id="382" r:id="rId17"/>
    <p:sldId id="375" r:id="rId18"/>
    <p:sldId id="377" r:id="rId19"/>
    <p:sldId id="376" r:id="rId20"/>
    <p:sldId id="396" r:id="rId21"/>
    <p:sldId id="342" r:id="rId22"/>
    <p:sldId id="383" r:id="rId23"/>
    <p:sldId id="343" r:id="rId24"/>
    <p:sldId id="327" r:id="rId25"/>
    <p:sldId id="373" r:id="rId26"/>
    <p:sldId id="372" r:id="rId27"/>
    <p:sldId id="374" r:id="rId28"/>
    <p:sldId id="330" r:id="rId29"/>
    <p:sldId id="328" r:id="rId30"/>
    <p:sldId id="378" r:id="rId31"/>
    <p:sldId id="329" r:id="rId32"/>
    <p:sldId id="379" r:id="rId33"/>
    <p:sldId id="348" r:id="rId34"/>
    <p:sldId id="345" r:id="rId35"/>
    <p:sldId id="344" r:id="rId36"/>
    <p:sldId id="364" r:id="rId37"/>
    <p:sldId id="394" r:id="rId38"/>
    <p:sldId id="395" r:id="rId39"/>
    <p:sldId id="387" r:id="rId40"/>
    <p:sldId id="393" r:id="rId41"/>
    <p:sldId id="388" r:id="rId42"/>
    <p:sldId id="389" r:id="rId43"/>
    <p:sldId id="349" r:id="rId44"/>
    <p:sldId id="350" r:id="rId45"/>
    <p:sldId id="351" r:id="rId46"/>
    <p:sldId id="354" r:id="rId47"/>
    <p:sldId id="355" r:id="rId4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FF"/>
    <a:srgbClr val="8FE2F9"/>
    <a:srgbClr val="8ED9F8"/>
    <a:srgbClr val="E8F4F8"/>
    <a:srgbClr val="08718A"/>
    <a:srgbClr val="0B95B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344" autoAdjust="0"/>
    <p:restoredTop sz="93904" autoAdjust="0"/>
  </p:normalViewPr>
  <p:slideViewPr>
    <p:cSldViewPr>
      <p:cViewPr varScale="1">
        <p:scale>
          <a:sx n="116" d="100"/>
          <a:sy n="116" d="100"/>
        </p:scale>
        <p:origin x="-165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0882" tIns="45441" rIns="90882" bIns="45441" rtlCol="0"/>
          <a:lstStyle>
            <a:lvl1pPr algn="r">
              <a:defRPr sz="1200"/>
            </a:lvl1pPr>
          </a:lstStyle>
          <a:p>
            <a:fld id="{99343717-845B-4172-8281-5128739DDAED}" type="datetimeFigureOut">
              <a:rPr lang="ru-RU" smtClean="0"/>
              <a:pPr/>
              <a:t>10.12.2019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82" tIns="45441" rIns="90882" bIns="4544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0882" tIns="45441" rIns="90882" bIns="4544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0882" tIns="45441" rIns="90882" bIns="45441" rtlCol="0" anchor="b"/>
          <a:lstStyle>
            <a:lvl1pPr algn="r">
              <a:defRPr sz="1200"/>
            </a:lvl1pPr>
          </a:lstStyle>
          <a:p>
            <a:fld id="{1A842059-EF5D-42BE-B7CC-A98480F239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444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0051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9748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3608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1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7914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464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9465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6141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6141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614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6141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42059-EF5D-42BE-B7CC-A98480F239A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9748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55B8-4916-4C9C-89C3-598A40BB8B51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369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3BA46-2FC4-470A-87B3-A801AE0C2CA1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1762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022A6-F5E7-444C-AED1-8E1DF608586E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3175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CCA23-7718-44B2-B8C6-E70C5026BC21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661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E4049-81E6-4FAD-A685-1767125474A2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752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9A0E-A863-419C-83DD-2427560D03D3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3309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DB2B6-B544-43A8-BAF1-17FE545663E3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906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62A8E-8119-49CC-9429-BF44997618D0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6315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80BD-07B1-4A27-8D97-583D94961378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3279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08E2-9FD8-4767-B1C5-BFD3CBC5DDF7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693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59CE1-CA03-4DA3-BC10-F872F2915CE4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988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D15C1-62DB-430F-A81B-AFEC43777FA0}" type="datetime1">
              <a:rPr lang="en-US" smtClean="0"/>
              <a:pPr/>
              <a:t>12/10/2019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E6F0-F6F1-4A99-AB51-8B0675FDF3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044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library.ru/org_profile.asp?id=7113" TargetMode="Externa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91" y="3349973"/>
            <a:ext cx="9138710" cy="349940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358770"/>
            <a:ext cx="9144000" cy="2827812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002" y="1387681"/>
            <a:ext cx="89559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 РЕЗУЛЬТАТАХ ДЕЯТЕЛЬНОСТИ, ПЛАНАХ И ЗАДАЧАХ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КАФЕДРЫ МАРКЕТИНГА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ИНСТИТУТА ЭКОНОМИКИ И МЕНЕДЖМЕНТА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2019-2021 гг.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ЗАВЕДУЮЩИЙ КАФЕДРОЙ - ДОКТОР ЭКОНОМИЧЕСКИХ НАУК, ПРОФЕССОР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ЩЕТИНИНА ЕКАТЕРИНА ДАНИЛОВНА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281700"/>
            <a:ext cx="9144000" cy="360040"/>
          </a:xfrm>
          <a:prstGeom prst="rect">
            <a:avLst/>
          </a:prstGeom>
          <a:solidFill>
            <a:srgbClr val="8ED9F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2038473" y="6309320"/>
            <a:ext cx="5067055" cy="31503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1600" b="1" dirty="0" smtClean="0"/>
              <a:t>Белгород, 2019</a:t>
            </a:r>
            <a:endParaRPr lang="ru-RU" sz="1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85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0" y="490120"/>
            <a:ext cx="9144000" cy="77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b="1" dirty="0" smtClean="0"/>
              <a:t>ОБРАЗОВАТЕЛЬНАЯ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/>
              <a:t>ДЕЯТЕЛЬНОСТЬ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6000" y="1484784"/>
            <a:ext cx="8532000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ПРОБЛЕМЫ КАФЕДРЫ В РЕАЛИЗАЦИИ ОБРАЗОВАТЕЛЬНОЙ 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ДЕЯТЕЛЬНОСТИ И ПУТИ ИХ РЕШЕНИЯ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10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1036360"/>
              </p:ext>
            </p:extLst>
          </p:nvPr>
        </p:nvGraphicFramePr>
        <p:xfrm>
          <a:off x="306000" y="2204864"/>
          <a:ext cx="8496002" cy="35848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568"/>
                <a:gridCol w="1656184"/>
                <a:gridCol w="2179189"/>
                <a:gridCol w="2285307"/>
                <a:gridCol w="1997754"/>
              </a:tblGrid>
              <a:tr h="792088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№ п/п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РИСК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ОЖИДАЕМЫЕ ПОСЛЕДСТВИЯ НАСТУПЛЕНИЯ РИСКА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МЕРОПРИЯТИЯ ПО ПРЕДУПРЕЖДЕНИЮ НАСТУПЛЕНИЯ РИСКА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ДЕЙСТВИЯ В СЛУЧАЕ НАСТУПЛЕНИЯ РИСКА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0011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Снижение </a:t>
                      </a:r>
                    </a:p>
                    <a:p>
                      <a:pPr marL="92075" indent="0"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количества абитуриентов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Снижение нагрузки </a:t>
                      </a:r>
                    </a:p>
                    <a:p>
                      <a:pPr marL="92075" indent="0"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ППС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Активная агитационная работа</a:t>
                      </a:r>
                    </a:p>
                    <a:p>
                      <a:pPr marL="92075" indent="0"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Популяризация направления «Маркетинг»</a:t>
                      </a:r>
                    </a:p>
                    <a:p>
                      <a:pPr marL="92075" indent="0" algn="ctr" fontAlgn="b"/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Профориентационная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работа со старшеклассниками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Реализация программы СПО</a:t>
                      </a:r>
                    </a:p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38.02.04 - Коммерция </a:t>
                      </a:r>
                      <a:b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(по отраслям)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0011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Нехватка мультимедийного оборудования и специализированных программных средств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Снижение качества подготовки студентов-маркетологов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Оснащение </a:t>
                      </a:r>
                      <a:b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необходимым оборудованием и программными </a:t>
                      </a:r>
                      <a:b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средствами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Поиск средств для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инвестирования </a:t>
                      </a:r>
                      <a:b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 необходимое оборудование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496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1316398" y="4809822"/>
            <a:ext cx="8458200" cy="187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11500" b="1" dirty="0" smtClean="0"/>
          </a:p>
        </p:txBody>
      </p:sp>
      <p:pic>
        <p:nvPicPr>
          <p:cNvPr id="7" name="Рисунок 6" descr="E:\БГТУ разное\БУКЛЕТ маркетинг\Буклет 2014 год\Буклет1 кафедры маркетинга 2016 год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93095"/>
            <a:ext cx="2359461" cy="191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БГТУ разное\БУКЛЕТ маркетинг\Буклет 2014 год\Буклет2 кафедры маркетинга 2016 год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60452"/>
            <a:ext cx="2664296" cy="189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E:\БГТУ разное\Открытка с НГ\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04082"/>
            <a:ext cx="1436560" cy="203303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АГИТАЦИОННАЯ РАБОТА</a:t>
            </a:r>
            <a:endParaRPr lang="ru-RU" sz="2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94412064"/>
              </p:ext>
            </p:extLst>
          </p:nvPr>
        </p:nvGraphicFramePr>
        <p:xfrm>
          <a:off x="223712" y="1600200"/>
          <a:ext cx="8696576" cy="803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392"/>
                <a:gridCol w="2609752"/>
                <a:gridCol w="1517340"/>
                <a:gridCol w="2063546"/>
                <a:gridCol w="2063546"/>
              </a:tblGrid>
              <a:tr h="180658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 МЕРОПРИЯТИЯ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ФИО УЧАСТНИКА / ШКОЛА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КЛАСС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РУКОВОДИТЕЛЬ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проекта формирования бренда МАНОУ «</a:t>
                      </a:r>
                      <a:r>
                        <a:rPr lang="ru-RU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Шуховский</a:t>
                      </a: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лицей»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МАНОУ «</a:t>
                      </a:r>
                      <a:r>
                        <a:rPr lang="ru-RU" sz="1200" dirty="0" err="1" smtClean="0">
                          <a:latin typeface="+mn-lt"/>
                        </a:rPr>
                        <a:t>Шуховский</a:t>
                      </a:r>
                      <a:r>
                        <a:rPr lang="ru-RU" sz="1200" dirty="0" smtClean="0">
                          <a:latin typeface="+mn-lt"/>
                        </a:rPr>
                        <a:t> лицей»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11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Козлова Н.В.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5658277"/>
              </p:ext>
            </p:extLst>
          </p:nvPr>
        </p:nvGraphicFramePr>
        <p:xfrm>
          <a:off x="223712" y="2564904"/>
          <a:ext cx="8696576" cy="501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429"/>
                <a:gridCol w="2034763"/>
                <a:gridCol w="1303096"/>
                <a:gridCol w="1303096"/>
                <a:gridCol w="1303096"/>
                <a:gridCol w="1303096"/>
              </a:tblGrid>
              <a:tr h="180658">
                <a:tc gridSpan="6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МЕРОПРИЯТИЯ ПО АГИТАЦИИ АБИТУРИЕНТОВ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Посещение школ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Беседы с абитуриентами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Буклеты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Открытки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</a:rPr>
                        <a:t>Магниты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Листовки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7764366"/>
              </p:ext>
            </p:extLst>
          </p:nvPr>
        </p:nvGraphicFramePr>
        <p:xfrm>
          <a:off x="223712" y="3212976"/>
          <a:ext cx="8696575" cy="2828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96575"/>
              </a:tblGrid>
              <a:tr h="180658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ОБРАЗЦЫ ПРЕЗЕНТАЦИОННОГО МАТЕРИАЛА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 descr="E:\БГТУ разное\БУКЛЕТ маркетинг\магнит\календ кафедра маркет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93932"/>
            <a:ext cx="2230467" cy="1726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E:\БГТУ разное\БУКЛЕТ маркетинг\01_Trifold_Mockup.jpg"/>
          <p:cNvPicPr/>
          <p:nvPr/>
        </p:nvPicPr>
        <p:blipFill rotWithShape="1">
          <a:blip r:embed="rId6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83" t="10000" r="31277" b="33750"/>
          <a:stretch/>
        </p:blipFill>
        <p:spPr bwMode="auto">
          <a:xfrm>
            <a:off x="6084168" y="3528695"/>
            <a:ext cx="2849091" cy="2591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11</a:t>
            </a:fld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73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АГИТАЦИОННАЯ РАБОТА</a:t>
            </a:r>
            <a:endParaRPr lang="ru-RU" sz="2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12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24407" y="1655522"/>
            <a:ext cx="7895186" cy="4437774"/>
            <a:chOff x="457200" y="1531422"/>
            <a:chExt cx="7895186" cy="4437774"/>
          </a:xfrm>
        </p:grpSpPr>
        <p:pic>
          <p:nvPicPr>
            <p:cNvPr id="16" name="Объект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7200" y="1531422"/>
              <a:ext cx="3060000" cy="2041594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7200" y="3624923"/>
              <a:ext cx="3060000" cy="22950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92080" y="1531422"/>
              <a:ext cx="3060306" cy="204120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292386" y="3624923"/>
              <a:ext cx="3060000" cy="2334314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63888" y="3624923"/>
              <a:ext cx="1656184" cy="234427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754761" y="1909130"/>
              <a:ext cx="1274438" cy="1285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09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НАУЧНО-ИССЛЕДОВАТЕЛЬСКАЯ ДЕЯТЕЛЬНОСТЬ</a:t>
            </a:r>
          </a:p>
          <a:p>
            <a:pPr>
              <a:lnSpc>
                <a:spcPct val="80000"/>
              </a:lnSpc>
            </a:pPr>
            <a:r>
              <a:rPr lang="ru-RU" sz="2600" b="1" dirty="0" smtClean="0"/>
              <a:t>(ПУБЛИКАЦИОННАЯ АКТИВНОСТЬ)</a:t>
            </a:r>
            <a:endParaRPr lang="ru-RU" sz="2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9739091"/>
              </p:ext>
            </p:extLst>
          </p:nvPr>
        </p:nvGraphicFramePr>
        <p:xfrm>
          <a:off x="123269" y="1936984"/>
          <a:ext cx="8897461" cy="4228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73"/>
                <a:gridCol w="2664000"/>
                <a:gridCol w="936000"/>
                <a:gridCol w="1080000"/>
                <a:gridCol w="709796"/>
                <a:gridCol w="756000"/>
                <a:gridCol w="709796"/>
                <a:gridCol w="709796"/>
                <a:gridCol w="1080000"/>
              </a:tblGrid>
              <a:tr h="31188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ВЕЛИЧИНА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</a:t>
                      </a:r>
                      <a:r>
                        <a:rPr lang="ru-RU" sz="950" b="1" baseline="0" dirty="0" smtClean="0">
                          <a:latin typeface="+mj-lt"/>
                        </a:rPr>
                        <a:t> ПОКАЗАТЕЛЯ ПО УНИВЕРСИТЕТУ  2018 г. (ФАКТ)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ИТОГ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 2018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ТЕКУЩАЯ СИТУАЦИЯ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2019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2020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2021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 ПОКАЗАТЕЛЯ ПО УНИВЕРСИТЕТУ 2021 г.</a:t>
                      </a:r>
                      <a:r>
                        <a:rPr lang="ru-RU" sz="950" b="1" baseline="0" dirty="0" smtClean="0">
                          <a:latin typeface="+mj-lt"/>
                        </a:rPr>
                        <a:t> (</a:t>
                      </a:r>
                      <a:r>
                        <a:rPr lang="ru-RU" sz="950" b="1" dirty="0" smtClean="0">
                          <a:latin typeface="+mj-lt"/>
                        </a:rPr>
                        <a:t>ПЛАН)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76105">
                <a:tc rowSpan="3">
                  <a:txBody>
                    <a:bodyPr/>
                    <a:lstStyle/>
                    <a:p>
                      <a:pPr marL="0" indent="0" algn="ctr" fontAlgn="b"/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Количество публикаций в изданиях, входящих в базы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Web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Science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Scopus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из них: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indent="0" algn="ctr" fontAlgn="b"/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ед.,</a:t>
                      </a:r>
                    </a:p>
                    <a:p>
                      <a:pPr marL="0" indent="0" algn="ctr" fontAlgn="b"/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публикаций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 1 штатную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ставку ППС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6105">
                <a:tc v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 of Science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3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3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3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4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6105">
                <a:tc v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Scopus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1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1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3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6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610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публикаций в изданиях, рекомендованных ВАК для публикации результатов научных исследований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ед.,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публикаций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 1 штатную ставку ППС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9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9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10	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10	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0,75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610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цитирований публикаций, изданных за последние 5 лет, индексируемых в информационно-аналитической системе научного цитирования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Science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ед.,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цитирований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 1 штатную ставку ППС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2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5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0,57</a:t>
                      </a: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610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цитирований публикаций, изданных за последние 5 лет, индексируемых в информационно-аналитической системе научного цитирования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Scopus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ед.,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цитирований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 1 штатную ставку ППС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17	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18	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2,04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20	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21	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140347"/>
              </p:ext>
            </p:extLst>
          </p:nvPr>
        </p:nvGraphicFramePr>
        <p:xfrm>
          <a:off x="123270" y="1556792"/>
          <a:ext cx="8897461" cy="3118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97461"/>
              </a:tblGrid>
              <a:tr h="31188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штатных ППС на 31.12.2018 г. – 687,6 занятых штатных ставок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13</a:t>
            </a:fld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4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НАУЧНО-ИССЛЕДОВАТЕЛЬСКАЯ ДЕЯТЕЛЬНОСТЬ</a:t>
            </a:r>
          </a:p>
          <a:p>
            <a:pPr>
              <a:lnSpc>
                <a:spcPct val="80000"/>
              </a:lnSpc>
            </a:pPr>
            <a:r>
              <a:rPr lang="ru-RU" sz="2600" b="1" dirty="0" smtClean="0"/>
              <a:t>(ПУБЛИКАЦИОННАЯ АКТИВНОСТЬ)</a:t>
            </a:r>
            <a:endParaRPr lang="ru-RU" sz="2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6838086"/>
              </p:ext>
            </p:extLst>
          </p:nvPr>
        </p:nvGraphicFramePr>
        <p:xfrm>
          <a:off x="123269" y="1484784"/>
          <a:ext cx="8897461" cy="4608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73"/>
                <a:gridCol w="2664000"/>
                <a:gridCol w="936000"/>
                <a:gridCol w="1080000"/>
                <a:gridCol w="709796"/>
                <a:gridCol w="756000"/>
                <a:gridCol w="709796"/>
                <a:gridCol w="709796"/>
                <a:gridCol w="1080000"/>
              </a:tblGrid>
              <a:tr h="7155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ВЕЛИЧИНА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</a:t>
                      </a:r>
                      <a:r>
                        <a:rPr lang="ru-RU" sz="950" b="1" baseline="0" dirty="0" smtClean="0">
                          <a:latin typeface="+mj-lt"/>
                        </a:rPr>
                        <a:t> ПОКАЗАТЕЛЯ ПО УНИВЕРСИТЕТУ  2018 г. (ФАКТ)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ИТОГ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 2018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ТЕКУЩАЯ СИТУАЦИЯ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2019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2020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2021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 ПОКАЗАТЕЛЯ ПО УНИВЕРСИТЕТУ 2021 г.</a:t>
                      </a:r>
                      <a:r>
                        <a:rPr lang="ru-RU" sz="950" b="1" baseline="0" dirty="0" smtClean="0">
                          <a:latin typeface="+mj-lt"/>
                        </a:rPr>
                        <a:t> (</a:t>
                      </a:r>
                      <a:r>
                        <a:rPr lang="ru-RU" sz="950" b="1" dirty="0" smtClean="0">
                          <a:latin typeface="+mj-lt"/>
                        </a:rPr>
                        <a:t>ПЛАН)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84338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цитирований публикаций, изданных за последние 5 лет, индексируемых в информационно-аналитической системе научного цитирования РИНЦ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ед.,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цитирований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 1 штатную ставку ППС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784	</a:t>
                      </a:r>
                      <a:endParaRPr lang="ru-RU" sz="1200" b="1" i="0" u="sng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87,11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790	</a:t>
                      </a:r>
                      <a:endParaRPr lang="ru-RU" sz="1200" b="1" i="0" u="sng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87,77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795	</a:t>
                      </a:r>
                      <a:endParaRPr lang="ru-RU" sz="1200" b="1" i="0" u="sng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88,33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800	</a:t>
                      </a:r>
                      <a:endParaRPr lang="ru-RU" sz="1200" b="1" i="0" u="sng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88,88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13,50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2139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полученных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охраноспособных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документов на объекты интеллектуальной собственности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 1 штатную ставку ППС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1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3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1507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Удельный вес защитившихся аспирантов от числа поступивших в аспирантуру и защитившихся в течение года после окончания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(отношение</a:t>
                      </a:r>
                      <a:r>
                        <a:rPr lang="ru-RU" sz="95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числа защитившихся аспирантов к числу поступивших в аспирантуру)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2391">
                <a:tc rowSpan="3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Поступления в доходную часть университета от деятельности кафедры в сфере выполнения НИОКР, оказания услуг исследовательского характера: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тыс. руб.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(объем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НИОКР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  1 штатную ставку ППС - требование эффективного контракта)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4621">
                <a:tc v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без учета ПСР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351,7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36195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0452">
                <a:tc v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 учетом ПСР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504,4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542925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2250	</a:t>
                      </a:r>
                      <a:endParaRPr lang="ru-RU" sz="1200" b="1" i="0" u="sng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542925" algn="l"/>
                        </a:tabLst>
                      </a:pPr>
                      <a:r>
                        <a:rPr lang="ru-RU" sz="1200" b="0" i="0" u="sng" strike="noStrike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2250	</a:t>
                      </a:r>
                      <a:endParaRPr lang="ru-RU" sz="1200" b="1" i="0" u="sng" strike="noStrike" kern="120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fontAlgn="b"/>
                      <a:r>
                        <a:rPr lang="ru-RU" sz="1200" b="0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255,7</a:t>
                      </a: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542925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3500	</a:t>
                      </a:r>
                      <a:endParaRPr lang="ru-RU" sz="1200" b="1" i="0" u="sng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397,7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542925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3500	</a:t>
                      </a:r>
                      <a:endParaRPr lang="ru-RU" sz="1200" b="1" i="0" u="sng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397,7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14</a:t>
            </a:fld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4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НАУЧНО-ИССЛЕДОВАТЕЛЬСКАЯ ДЕЯТЕЛЬНОСТЬ</a:t>
            </a:r>
          </a:p>
          <a:p>
            <a:pPr>
              <a:lnSpc>
                <a:spcPct val="80000"/>
              </a:lnSpc>
            </a:pPr>
            <a:r>
              <a:rPr lang="ru-RU" sz="2600" b="1" dirty="0" smtClean="0"/>
              <a:t>(ПУБЛИКАЦИОННАЯ АКТИВНОСТЬ)</a:t>
            </a:r>
            <a:endParaRPr lang="ru-RU" sz="2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8475288"/>
              </p:ext>
            </p:extLst>
          </p:nvPr>
        </p:nvGraphicFramePr>
        <p:xfrm>
          <a:off x="123269" y="1484784"/>
          <a:ext cx="8897461" cy="44300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73"/>
                <a:gridCol w="2664000"/>
                <a:gridCol w="936000"/>
                <a:gridCol w="1080000"/>
                <a:gridCol w="709796"/>
                <a:gridCol w="756000"/>
                <a:gridCol w="709796"/>
                <a:gridCol w="709796"/>
                <a:gridCol w="1080000"/>
              </a:tblGrid>
              <a:tr h="71552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ВЕЛИЧИНА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</a:t>
                      </a:r>
                      <a:r>
                        <a:rPr lang="ru-RU" sz="950" b="1" baseline="0" dirty="0" smtClean="0">
                          <a:latin typeface="+mj-lt"/>
                        </a:rPr>
                        <a:t> ПОКАЗАТЕЛЯ ПО УНИВЕРСИТЕТУ  2018 г. (ФАКТ)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ИТОГ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 2018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ТЕКУЩАЯ СИТУАЦИЯ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2019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2020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2021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 ПОКАЗАТЕЛЯ ПО УНИВЕРСИТЕТУ 2021 г.</a:t>
                      </a:r>
                      <a:r>
                        <a:rPr lang="ru-RU" sz="950" b="1" baseline="0" dirty="0" smtClean="0">
                          <a:latin typeface="+mj-lt"/>
                        </a:rPr>
                        <a:t> (</a:t>
                      </a:r>
                      <a:r>
                        <a:rPr lang="ru-RU" sz="950" b="1" dirty="0" smtClean="0">
                          <a:latin typeface="+mj-lt"/>
                        </a:rPr>
                        <a:t>ПЛАН)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057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поступления в доходную часть университета от деятельности кафедры в сфере дополнительного образования и др. (из всех источников)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тыс. руб.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(объем поступивших средств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 1 штатную ставку ППС - требование эффективного контракта)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52,6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016">
                <a:tc gridSpan="9"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fontAlgn="b">
                        <a:lnSpc>
                          <a:spcPct val="90000"/>
                        </a:lnSpc>
                        <a:tabLst>
                          <a:tab pos="2238375" algn="l"/>
                        </a:tabLst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Подано заявок на гранты: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	в 2016 – 2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  <a:tabLst>
                          <a:tab pos="2238375" algn="l"/>
                        </a:tabLst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	в 2017 – 3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  <a:tabLst>
                          <a:tab pos="2238375" algn="l"/>
                        </a:tabLst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	в 2018 – 2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  <a:tabLst>
                          <a:tab pos="2238375" algn="l"/>
                        </a:tabLst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	в 2019 – 1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Выполняются ___3___ НИР (НИОКР)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Члены кафедры входят в состав программного и организационного комитета международной </a:t>
                      </a:r>
                      <a:b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научно-практической конференции «Актуальные проблемы экономического развития» (проводится </a:t>
                      </a:r>
                      <a:b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ежегодно); 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профессора кафедры являются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членами редакционных коллегий 5 журналов и одного диссертационного совета</a:t>
                      </a: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15</a:t>
            </a:fld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38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НАУЧНО-ИССЛЕДОВАТЕЛЬСКАЯ ДЕЯТЕЛЬНОСТЬ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(РЕЗУЛЬТАТИВНОСТЬ НАУЧНО-ИССЛЕДОВАТЕЛЬСКИХ РАБОТ)</a:t>
            </a:r>
            <a:endParaRPr lang="ru-RU" sz="2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16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71615372"/>
              </p:ext>
            </p:extLst>
          </p:nvPr>
        </p:nvGraphicFramePr>
        <p:xfrm>
          <a:off x="151410" y="1478208"/>
          <a:ext cx="8841182" cy="2382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00"/>
                <a:gridCol w="1828342"/>
                <a:gridCol w="1330568"/>
                <a:gridCol w="1330568"/>
                <a:gridCol w="1330568"/>
                <a:gridCol w="1408896"/>
                <a:gridCol w="1252240"/>
              </a:tblGrid>
              <a:tr h="80889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№ </a:t>
                      </a:r>
                      <a:b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п/п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ППС КАФЕДРЫ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МАРКЕТИНГА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ПУБЛИКАЦИИ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+mj-lt"/>
                        </a:rPr>
                        <a:t>ЦИТИРОВАНИЯ</a:t>
                      </a:r>
                      <a:endParaRPr lang="ru-RU" sz="10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+mj-lt"/>
                        </a:rPr>
                        <a:t>Соотношение «ЦИТИРОВАНИЯ/ПУБЛИКАЦИИ»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+mj-lt"/>
                        </a:rPr>
                        <a:t>Место в рейтинге исследователей БГТУ по числу публикаций на </a:t>
                      </a:r>
                      <a:r>
                        <a:rPr lang="ru-RU" sz="1000" b="1" dirty="0" err="1" smtClean="0">
                          <a:latin typeface="+mj-lt"/>
                        </a:rPr>
                        <a:t>elibrary</a:t>
                      </a:r>
                      <a:r>
                        <a:rPr lang="ru-RU" sz="1000" b="1" dirty="0" smtClean="0">
                          <a:latin typeface="+mj-lt"/>
                        </a:rPr>
                        <a:t> </a:t>
                      </a:r>
                      <a:br>
                        <a:rPr lang="ru-RU" sz="1000" b="1" dirty="0" smtClean="0">
                          <a:latin typeface="+mj-lt"/>
                        </a:rPr>
                      </a:br>
                      <a:r>
                        <a:rPr lang="ru-RU" sz="1000" b="1" dirty="0" smtClean="0">
                          <a:latin typeface="+mj-lt"/>
                        </a:rPr>
                        <a:t>(из 10</a:t>
                      </a:r>
                      <a:r>
                        <a:rPr lang="ru-RU" sz="1000" b="1" baseline="0" dirty="0" smtClean="0">
                          <a:latin typeface="+mj-lt"/>
                        </a:rPr>
                        <a:t> </a:t>
                      </a:r>
                      <a:r>
                        <a:rPr lang="ru-RU" sz="1000" b="1" dirty="0" smtClean="0">
                          <a:latin typeface="+mj-lt"/>
                        </a:rPr>
                        <a:t>000 исследователей)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+mj-lt"/>
                        </a:rPr>
                        <a:t>Индекс </a:t>
                      </a:r>
                      <a:br>
                        <a:rPr lang="ru-RU" sz="1000" b="1" dirty="0" smtClean="0">
                          <a:latin typeface="+mj-lt"/>
                        </a:rPr>
                      </a:br>
                      <a:r>
                        <a:rPr lang="ru-RU" sz="1000" b="1" dirty="0" err="1" smtClean="0">
                          <a:latin typeface="+mj-lt"/>
                        </a:rPr>
                        <a:t>Хирша</a:t>
                      </a:r>
                      <a:endParaRPr lang="ru-RU" sz="1000" b="1" dirty="0" smtClean="0">
                        <a:latin typeface="+mj-lt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443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Щетинина Е Д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74" marR="4417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236</a:t>
                      </a:r>
                    </a:p>
                  </a:txBody>
                  <a:tcPr marL="18000" marR="18000" marT="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799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3,39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3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Старикова М С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74" marR="4417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marL="18000" marR="18000" marT="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602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3,54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3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Пономарева Т Н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74" marR="4417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18000" marR="18000" marT="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187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4,25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383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3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Дубровина Т А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74" marR="4417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18000" marR="18000" marT="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0,97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315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3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Микалут С М</a:t>
                      </a:r>
                      <a:endParaRPr lang="ru-RU" sz="9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74" marR="4417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18000" marR="18000" marT="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116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3,31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367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3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Дубино</a:t>
                      </a:r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Н В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74" marR="4417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18000" marR="18000" marT="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139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4,21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399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3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Дадалова</a:t>
                      </a:r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М В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74" marR="4417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18000" marR="18000" marT="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1,77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524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3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u="none" strike="noStrike" dirty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Петимко</a:t>
                      </a:r>
                      <a:r>
                        <a:rPr lang="ru-RU" sz="900" u="none" strike="noStrike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А М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74" marR="4417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8000" marR="18000" marT="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1,15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1168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3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endParaRPr lang="ru-RU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+mn-lt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9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74" marR="4417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596</a:t>
                      </a:r>
                    </a:p>
                  </a:txBody>
                  <a:tcPr marL="18000" marR="18000" marT="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1942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endParaRPr lang="ru-RU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  <a:tabLst>
                          <a:tab pos="92075" algn="l"/>
                          <a:tab pos="266700" algn="l"/>
                        </a:tabLst>
                      </a:pPr>
                      <a:endParaRPr lang="ru-RU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3933312"/>
            <a:ext cx="2886546" cy="2268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0074" y="3933312"/>
            <a:ext cx="3104557" cy="2268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351143" y="3933312"/>
            <a:ext cx="2613345" cy="1384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ea typeface="Calibri" pitchFamily="34" charset="0"/>
                <a:cs typeface="Times New Roman" pitchFamily="18" charset="0"/>
              </a:rPr>
              <a:t>Источник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: </a:t>
            </a:r>
            <a:endParaRPr lang="ru-RU" sz="1400" dirty="0" smtClean="0"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Данные 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из системы </a:t>
            </a:r>
            <a:r>
              <a:rPr lang="ru-RU" sz="1400" dirty="0" err="1">
                <a:ea typeface="Calibri" pitchFamily="34" charset="0"/>
                <a:cs typeface="Times New Roman" pitchFamily="18" charset="0"/>
              </a:rPr>
              <a:t>elibrary</a:t>
            </a:r>
            <a:r>
              <a:rPr lang="ru-RU" sz="14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/>
            </a:r>
            <a:br>
              <a:rPr lang="ru-RU" sz="1400" dirty="0" smtClean="0">
                <a:ea typeface="Calibri" pitchFamily="34" charset="0"/>
                <a:cs typeface="Times New Roman" pitchFamily="18" charset="0"/>
              </a:rPr>
            </a:br>
            <a:r>
              <a:rPr lang="ru-RU" sz="1400" dirty="0" smtClean="0">
                <a:ea typeface="Calibri" pitchFamily="34" charset="0"/>
                <a:cs typeface="Times New Roman" pitchFamily="18" charset="0"/>
              </a:rPr>
              <a:t>по авторам</a:t>
            </a:r>
            <a:br>
              <a:rPr lang="ru-RU" sz="1400" dirty="0" smtClean="0">
                <a:ea typeface="Calibri" pitchFamily="34" charset="0"/>
                <a:cs typeface="Times New Roman" pitchFamily="18" charset="0"/>
              </a:rPr>
            </a:b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Статистический </a:t>
            </a:r>
            <a:r>
              <a:rPr lang="ru-RU" sz="1400" b="1" dirty="0">
                <a:ea typeface="Calibri" pitchFamily="34" charset="0"/>
                <a:cs typeface="Times New Roman" pitchFamily="18" charset="0"/>
              </a:rPr>
              <a:t>отчет </a:t>
            </a:r>
            <a:r>
              <a:rPr lang="ru-RU" sz="1400" b="1" dirty="0" err="1" smtClean="0">
                <a:ea typeface="Calibri" pitchFamily="34" charset="0"/>
                <a:cs typeface="Times New Roman" pitchFamily="18" charset="0"/>
              </a:rPr>
              <a:t>elibrary</a:t>
            </a:r>
            <a:r>
              <a:rPr lang="ru-RU" sz="1400" b="1" dirty="0" smtClean="0"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1400" dirty="0" smtClean="0">
                <a:ea typeface="Calibri" pitchFamily="34" charset="0"/>
                <a:cs typeface="Times New Roman" pitchFamily="18" charset="0"/>
                <a:hlinkClick r:id="rId5"/>
              </a:rPr>
              <a:t>https</a:t>
            </a:r>
            <a:r>
              <a:rPr lang="ru-RU" sz="1400" dirty="0">
                <a:ea typeface="Calibri" pitchFamily="34" charset="0"/>
                <a:cs typeface="Times New Roman" pitchFamily="18" charset="0"/>
                <a:hlinkClick r:id="rId5"/>
              </a:rPr>
              <a:t>://elibrary.ru/org_profile.asp?id=7113</a:t>
            </a:r>
            <a:endParaRPr lang="ru-RU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1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 txBox="1">
            <a:spLocks/>
          </p:cNvSpPr>
          <p:nvPr/>
        </p:nvSpPr>
        <p:spPr>
          <a:xfrm>
            <a:off x="0" y="620688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УЧАСТИЕ ПРЕПОДАВАТЕЛЕЙ КАФЕДРЫ </a:t>
            </a:r>
            <a:br>
              <a:rPr lang="ru-RU" sz="2600" b="1" dirty="0" smtClean="0"/>
            </a:br>
            <a:r>
              <a:rPr lang="ru-RU" sz="2600" b="1" dirty="0" smtClean="0"/>
              <a:t>В КОНФЕРЕНЦИЯХ, ФОРУМАХ, НАУЧНЫХ СЕМИНАРАХ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17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6000" y="1484784"/>
            <a:ext cx="8532000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УЧАСТИЕ ПРЕПОДАВАТЕЛЕЙ КАФЕДРЫ МАРКЕТИНГА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В СРЕДНЕРУССКОМ ЭКОНОМИЧЕСКОМ ФОРУМЕ (2016)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8961" y="2276499"/>
            <a:ext cx="3104213" cy="12961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000" y="3733631"/>
            <a:ext cx="5490136" cy="2413373"/>
          </a:xfrm>
          <a:prstGeom prst="rect">
            <a:avLst/>
          </a:prstGeom>
        </p:spPr>
      </p:pic>
      <p:pic>
        <p:nvPicPr>
          <p:cNvPr id="18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2306577"/>
            <a:ext cx="2880320" cy="3840427"/>
          </a:xfrm>
        </p:spPr>
      </p:pic>
    </p:spTree>
    <p:extLst>
      <p:ext uri="{BB962C8B-B14F-4D97-AF65-F5344CB8AC3E}">
        <p14:creationId xmlns:p14="http://schemas.microsoft.com/office/powerpoint/2010/main" xmlns="" val="2380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 txBox="1">
            <a:spLocks/>
          </p:cNvSpPr>
          <p:nvPr/>
        </p:nvSpPr>
        <p:spPr>
          <a:xfrm>
            <a:off x="0" y="620688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УЧАСТИЕ ПРЕПОДАВАТЕЛЕЙ КАФЕДРЫ </a:t>
            </a:r>
            <a:br>
              <a:rPr lang="ru-RU" sz="2600" b="1" dirty="0" smtClean="0"/>
            </a:br>
            <a:r>
              <a:rPr lang="ru-RU" sz="2600" b="1" dirty="0" smtClean="0"/>
              <a:t>В КОНФЕРЕНЦИЯХ, ФОРУМАХ, НАУЧНЫХ СЕМИНАРАХ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18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6000" y="1484784"/>
            <a:ext cx="8532000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УЧАСТИЕ ПРЕПОДАВАТЕЛЕЙ И СТУДЕНТОВ КАФЕДРЫ МАРКЕТИНГА 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В СЕРИИ МАСТЕР-КЛАССОВ «НЕДЕЛЯ МАРКЕТИНГА В БЕЛГОРОДЕ»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ПО ПРИГЛАШЕНИЮ </a:t>
            </a:r>
            <a:r>
              <a:rPr lang="en-US" b="1" dirty="0" smtClean="0">
                <a:solidFill>
                  <a:schemeClr val="tx1"/>
                </a:solidFill>
              </a:rPr>
              <a:t>EVENT GROUP </a:t>
            </a:r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en-US" b="1" dirty="0" smtClean="0">
                <a:solidFill>
                  <a:schemeClr val="tx1"/>
                </a:solidFill>
              </a:rPr>
              <a:t>KOLIZEY PRO</a:t>
            </a:r>
            <a:r>
              <a:rPr lang="ru-RU" b="1" dirty="0" smtClean="0">
                <a:solidFill>
                  <a:schemeClr val="tx1"/>
                </a:solidFill>
              </a:rPr>
              <a:t>»</a:t>
            </a:r>
            <a:r>
              <a:rPr lang="en-US" b="1" dirty="0" smtClean="0">
                <a:solidFill>
                  <a:schemeClr val="tx1"/>
                </a:solidFill>
              </a:rPr>
              <a:t> (2018)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338" y="2420887"/>
            <a:ext cx="3226574" cy="2151049"/>
          </a:xfrm>
          <a:prstGeom prst="rect">
            <a:avLst/>
          </a:prstGeom>
        </p:spPr>
      </p:pic>
      <p:pic>
        <p:nvPicPr>
          <p:cNvPr id="18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94" b="1"/>
          <a:stretch/>
        </p:blipFill>
        <p:spPr>
          <a:xfrm>
            <a:off x="5868144" y="4653136"/>
            <a:ext cx="2376264" cy="1546252"/>
          </a:xfrm>
        </p:spPr>
      </p:pic>
      <p:pic>
        <p:nvPicPr>
          <p:cNvPr id="22" name="Объект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0" t="4257" r="1" b="1501"/>
          <a:stretch/>
        </p:blipFill>
        <p:spPr>
          <a:xfrm>
            <a:off x="4067944" y="4691060"/>
            <a:ext cx="1709974" cy="118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25"/>
          <a:stretch/>
        </p:blipFill>
        <p:spPr>
          <a:xfrm>
            <a:off x="3851920" y="2420889"/>
            <a:ext cx="4608752" cy="215104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3" t="4727" r="1"/>
          <a:stretch/>
        </p:blipFill>
        <p:spPr>
          <a:xfrm>
            <a:off x="625346" y="4691060"/>
            <a:ext cx="1688319" cy="118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7" t="4341"/>
          <a:stretch/>
        </p:blipFill>
        <p:spPr>
          <a:xfrm>
            <a:off x="2339750" y="4703758"/>
            <a:ext cx="1680734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62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 txBox="1">
            <a:spLocks/>
          </p:cNvSpPr>
          <p:nvPr/>
        </p:nvSpPr>
        <p:spPr>
          <a:xfrm>
            <a:off x="0" y="620688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УЧАСТИЕ ПРЕПОДАВАТЕЛЕЙ КАФЕДРЫ </a:t>
            </a:r>
            <a:br>
              <a:rPr lang="ru-RU" sz="2600" b="1" dirty="0" smtClean="0"/>
            </a:br>
            <a:r>
              <a:rPr lang="ru-RU" sz="2600" b="1" dirty="0" smtClean="0"/>
              <a:t>В КОНФЕРЕНЦИЯХ, ФОРУМАХ, НАУЧНЫХ СЕМИНАРАХ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19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6000" y="1484784"/>
            <a:ext cx="8532000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УЧАСТИЕ ПРЕПОДАВАТЕЛЕЙ И СТУДЕНТОВ КАФЕДРЫ МАРКЕТИНГА 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В ЗАСЕДАНИИ КОМИТЕТА ТПП РФ ПО ВЫСТАВОЧНО-ЯРМАРОЧНОЙ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И КОНГРЕССНОЙ ДЕЯТЕЛЬНОСТИ (</a:t>
            </a:r>
            <a:r>
              <a:rPr lang="ru-RU" b="1" dirty="0">
                <a:solidFill>
                  <a:schemeClr val="tx1"/>
                </a:solidFill>
              </a:rPr>
              <a:t>2019)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87"/>
          <a:stretch/>
        </p:blipFill>
        <p:spPr>
          <a:xfrm>
            <a:off x="306000" y="2529200"/>
            <a:ext cx="4848429" cy="2700000"/>
          </a:xfrm>
          <a:prstGeom prst="rect">
            <a:avLst/>
          </a:prstGeom>
        </p:spPr>
      </p:pic>
      <p:pic>
        <p:nvPicPr>
          <p:cNvPr id="20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2529200"/>
            <a:ext cx="3609543" cy="2700000"/>
          </a:xfrm>
        </p:spPr>
      </p:pic>
      <p:sp>
        <p:nvSpPr>
          <p:cNvPr id="3" name="Прямоугольник 2"/>
          <p:cNvSpPr/>
          <p:nvPr/>
        </p:nvSpPr>
        <p:spPr>
          <a:xfrm>
            <a:off x="306000" y="5314104"/>
            <a:ext cx="8532000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/>
              <a:t>Тема </a:t>
            </a:r>
            <a:r>
              <a:rPr lang="ru-RU" sz="1600" b="1" dirty="0"/>
              <a:t>мероприятия </a:t>
            </a:r>
            <a:r>
              <a:rPr lang="ru-RU" sz="1600" dirty="0"/>
              <a:t>– </a:t>
            </a:r>
            <a:r>
              <a:rPr lang="ru-RU" sz="1600" dirty="0" smtClean="0"/>
              <a:t> </a:t>
            </a:r>
            <a:r>
              <a:rPr lang="ru-RU" sz="1600" dirty="0" err="1" smtClean="0"/>
              <a:t>Выставочно</a:t>
            </a:r>
            <a:r>
              <a:rPr lang="ru-RU" sz="1600" dirty="0" smtClean="0"/>
              <a:t>-ярмарочная и </a:t>
            </a:r>
            <a:r>
              <a:rPr lang="ru-RU" sz="1600" dirty="0" err="1"/>
              <a:t>конгрессная</a:t>
            </a:r>
            <a:r>
              <a:rPr lang="ru-RU" sz="1600" dirty="0"/>
              <a:t> деятельность как драйвер развития </a:t>
            </a:r>
            <a:r>
              <a:rPr lang="ru-RU" sz="1600" dirty="0" smtClean="0"/>
              <a:t>межрегиональных торгово-экономических связей.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94429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53891" y="6138674"/>
            <a:ext cx="8458200" cy="187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11500" b="1" dirty="0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68666281"/>
              </p:ext>
            </p:extLst>
          </p:nvPr>
        </p:nvGraphicFramePr>
        <p:xfrm>
          <a:off x="472708" y="1484535"/>
          <a:ext cx="8198585" cy="2952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667"/>
                <a:gridCol w="2606013"/>
                <a:gridCol w="1344149"/>
                <a:gridCol w="1344149"/>
                <a:gridCol w="1344149"/>
                <a:gridCol w="1131458"/>
              </a:tblGrid>
              <a:tr h="465373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№</a:t>
                      </a:r>
                    </a:p>
                    <a:p>
                      <a:pPr marL="0" indent="0" algn="ctr" fontAlgn="b"/>
                      <a:r>
                        <a:rPr lang="ru-RU" sz="12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п/п</a:t>
                      </a:r>
                      <a:endParaRPr lang="ru-RU" sz="125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ПРЕПОДАВАТЕЛЬ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ДОЛЖНОСТЬ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УЧЁНАЯ </a:t>
                      </a:r>
                      <a:b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СТЕПЕНЬ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УЧЁНОЕ </a:t>
                      </a:r>
                      <a:b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ЗВАНИЕ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НАГРУЗКА (СТАВКА)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Щетинина</a:t>
                      </a:r>
                      <a:r>
                        <a:rPr lang="ru-RU" sz="12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Екатерина Даниловна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зав. кафедрой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д-р </a:t>
                      </a:r>
                      <a:r>
                        <a:rPr lang="ru-RU" sz="12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экон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наук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профессор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Старикова Мария Сергеевна</a:t>
                      </a:r>
                      <a:endParaRPr lang="ru-RU" sz="12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профессор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д-р </a:t>
                      </a:r>
                      <a:r>
                        <a:rPr lang="ru-RU" sz="12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экон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наук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1,3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Пономарёва Татьяна Николаевна</a:t>
                      </a:r>
                      <a:endParaRPr lang="ru-RU" sz="12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канд. </a:t>
                      </a:r>
                      <a:r>
                        <a:rPr lang="ru-RU" sz="12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экон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наук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1,25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Дадалова Маргарита</a:t>
                      </a:r>
                      <a:r>
                        <a:rPr lang="ru-RU" sz="125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Всеволодовна</a:t>
                      </a:r>
                      <a:endParaRPr lang="ru-RU" sz="12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канд. </a:t>
                      </a:r>
                      <a:r>
                        <a:rPr lang="ru-RU" sz="12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экон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наук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1,25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Дубино</a:t>
                      </a:r>
                      <a:r>
                        <a:rPr lang="ru-RU" sz="125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Наталья Викторовна</a:t>
                      </a:r>
                      <a:endParaRPr lang="ru-RU" sz="12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канд. </a:t>
                      </a:r>
                      <a:r>
                        <a:rPr lang="ru-RU" sz="12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экон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наук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Микалут Сергей Михайлович</a:t>
                      </a:r>
                      <a:endParaRPr lang="ru-RU" sz="12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канд. </a:t>
                      </a:r>
                      <a:r>
                        <a:rPr lang="ru-RU" sz="12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экон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наук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Петимко</a:t>
                      </a:r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Анжела Михайловна</a:t>
                      </a:r>
                      <a:endParaRPr lang="ru-RU" sz="12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канд. </a:t>
                      </a:r>
                      <a:r>
                        <a:rPr lang="ru-RU" sz="12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экон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наук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0,75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Козлова Наталья Васильевна</a:t>
                      </a:r>
                      <a:endParaRPr lang="ru-RU" sz="12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канд. </a:t>
                      </a:r>
                      <a:r>
                        <a:rPr lang="ru-RU" sz="12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экон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наук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доцент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Дубровина Татьяна Александровна</a:t>
                      </a:r>
                      <a:endParaRPr lang="ru-RU" sz="125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ст. преподаватель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0,25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 gridSpan="5">
                  <a:txBody>
                    <a:bodyPr/>
                    <a:lstStyle/>
                    <a:p>
                      <a:pPr marL="0" indent="0" algn="r" fontAlgn="b"/>
                      <a:r>
                        <a:rPr lang="ru-RU" sz="12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 СТАВОК ПО КАФЕДРЕ: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8,8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 gridSpan="5">
                  <a:txBody>
                    <a:bodyPr/>
                    <a:lstStyle/>
                    <a:p>
                      <a:pPr marL="0" indent="0" algn="r" fontAlgn="b"/>
                      <a:r>
                        <a:rPr lang="ru-RU" sz="12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ОБЕСПЕЧЕННОСТЬ</a:t>
                      </a:r>
                      <a:r>
                        <a:rPr lang="ru-RU" sz="125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КАДРОВОГО СОСТАВА:</a:t>
                      </a:r>
                      <a:endParaRPr lang="ru-RU" sz="125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89%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 gridSpan="5">
                  <a:txBody>
                    <a:bodyPr/>
                    <a:lstStyle/>
                    <a:p>
                      <a:pPr marL="0" indent="0" algn="r" fontAlgn="b"/>
                      <a:r>
                        <a:rPr lang="ru-RU" sz="12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СРЕДНИЙ ВОЗРАСТ: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 года</a:t>
                      </a:r>
                      <a:endParaRPr lang="ru-RU" sz="12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5"/>
          <p:cNvSpPr txBox="1">
            <a:spLocks/>
          </p:cNvSpPr>
          <p:nvPr/>
        </p:nvSpPr>
        <p:spPr>
          <a:xfrm>
            <a:off x="0" y="476672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b="1" dirty="0" smtClean="0"/>
              <a:t>КАДРОВОЕ ОБЕСПЕЧЕНИЕ</a:t>
            </a:r>
            <a:r>
              <a:rPr lang="ru-RU" sz="2800" b="1" smtClean="0"/>
              <a:t/>
            </a:r>
            <a:br>
              <a:rPr lang="ru-RU" sz="2800" b="1" smtClean="0"/>
            </a:br>
            <a:r>
              <a:rPr lang="ru-RU" sz="2800" b="1" smtClean="0"/>
              <a:t>КАФЕДРЫ МАРКЕТИНГА</a:t>
            </a:r>
            <a:endParaRPr lang="ru-RU" sz="2800" b="1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5020888"/>
              </p:ext>
            </p:extLst>
          </p:nvPr>
        </p:nvGraphicFramePr>
        <p:xfrm>
          <a:off x="472707" y="4567406"/>
          <a:ext cx="8198584" cy="445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9133"/>
                <a:gridCol w="1440159"/>
                <a:gridCol w="2664297"/>
                <a:gridCol w="1434995"/>
              </a:tblGrid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профессоров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аспирантов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724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доцентов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чел.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научных стажеров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чел (Сирия)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17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5127946"/>
              </p:ext>
            </p:extLst>
          </p:nvPr>
        </p:nvGraphicFramePr>
        <p:xfrm>
          <a:off x="457200" y="5191318"/>
          <a:ext cx="8198585" cy="9473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667"/>
                <a:gridCol w="3950162"/>
                <a:gridCol w="3819756"/>
              </a:tblGrid>
              <a:tr h="236839">
                <a:tc gridSpan="3"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ПРЕПОДАВАТЕЛИ ПРОИЗВОДСТВЕННИКИ</a:t>
                      </a:r>
                      <a:endParaRPr lang="ru-RU" sz="125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36839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Милокум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Борис Алексеевич</a:t>
                      </a:r>
                      <a:endParaRPr lang="ru-RU" sz="12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Директор ООО фирма «Новый БЕРЕГ»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6839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Картавенко</a:t>
                      </a:r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Сергей Николаевич</a:t>
                      </a:r>
                      <a:endParaRPr lang="ru-RU" sz="125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Директор ООО «</a:t>
                      </a:r>
                      <a:r>
                        <a:rPr lang="ru-RU" sz="12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БелБизнесКонсалтинг</a:t>
                      </a: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»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6839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Шуринов Александр Валентинович</a:t>
                      </a:r>
                      <a:endParaRPr lang="ru-RU" sz="125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Директор ООО «Русский Проект»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738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 txBox="1">
            <a:spLocks/>
          </p:cNvSpPr>
          <p:nvPr/>
        </p:nvSpPr>
        <p:spPr>
          <a:xfrm>
            <a:off x="0" y="620688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УЧАСТИЕ ПРЕПОДАВАТЕЛЕЙ КАФЕДРЫ </a:t>
            </a:r>
            <a:br>
              <a:rPr lang="ru-RU" sz="2600" b="1" dirty="0" smtClean="0"/>
            </a:br>
            <a:r>
              <a:rPr lang="ru-RU" sz="2600" b="1" dirty="0" smtClean="0"/>
              <a:t>В КОНФЕРЕНЦИЯХ, ФОРУМАХ, НАУЧНЫХ СЕМИНАРАХ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6000" y="1484784"/>
            <a:ext cx="8532000" cy="8726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УЧАСТИЕ ПРЕПОДАВАТЕЛЕЙ КАФЕДРЫ МАРКЕТИНГА В 2-ОЙ МЕЖДУНАРОДНОЙ НАУЧНО-ПРАКТИЧЕСКОЙ КОНФЕРЕНЦИИ «ПРОСТРАНСТВЕННОЕ РАЗВИТИЕ  ТЕРРИТОРИЙ»(2019)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26" name="AutoShape 2" descr="https://im0-tub-ru.yandex.net/i?id=faf0faf698005975895ae91f139ec297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9" name="AutoShape 5" descr="https://af.attachmail.ru/cgi-bin/readmsg?id=15753740340805614018;0;1;1&amp;mode=attachment&amp;email=marketing_bgtu@bk.ru&amp;rid=39260031057379881116232050912901844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af.attachmail.ru/cgi-bin/readmsg?id=15753740340805614018;0;1;1&amp;mode=attachment&amp;email=marketing_bgtu@bk.ru&amp;rid=39260031057379881116232050912901844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3" name="AutoShape 9" descr="https://af12.mail.ru/cgi-bin/readmsg?id=15753740340805614018;0;1;1&amp;mode=attachment&amp;email=marketing_bgtu@bk.r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C:\Users\User\Desktop\логотип Точка кипе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00306"/>
            <a:ext cx="3625108" cy="1584166"/>
          </a:xfrm>
          <a:prstGeom prst="rect">
            <a:avLst/>
          </a:prstGeom>
          <a:noFill/>
        </p:spPr>
      </p:pic>
      <p:pic>
        <p:nvPicPr>
          <p:cNvPr id="1035" name="Picture 11" descr="C:\Users\User\AppData\Local\Temp\Rar$DRa0.313\рпт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357694"/>
            <a:ext cx="2571768" cy="1704224"/>
          </a:xfrm>
          <a:prstGeom prst="rect">
            <a:avLst/>
          </a:prstGeom>
          <a:noFill/>
        </p:spPr>
      </p:pic>
      <p:pic>
        <p:nvPicPr>
          <p:cNvPr id="1036" name="Picture 12" descr="C:\Users\User\AppData\Local\Temp\Rar$DRa0.119\Screenshot_2019-12-03 Белгородский государственный национальный исследовательский университет - В НИУ «БелГУ» обсудили разв[...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6286512" y="4306510"/>
            <a:ext cx="2357454" cy="1689049"/>
          </a:xfrm>
          <a:prstGeom prst="rect">
            <a:avLst/>
          </a:prstGeom>
          <a:noFill/>
        </p:spPr>
      </p:pic>
      <p:pic>
        <p:nvPicPr>
          <p:cNvPr id="1037" name="Picture 13" descr="C:\Users\User\AppData\Local\Temp\Rar$DRa0.312\Screenshot_2019-12-03 Белгородский государственный национальный исследовательский университет - В НИУ «БелГУ» обсудили разв[...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56" y="4336391"/>
            <a:ext cx="2500266" cy="1703022"/>
          </a:xfrm>
          <a:prstGeom prst="rect">
            <a:avLst/>
          </a:prstGeom>
          <a:noFill/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429124" y="2571744"/>
            <a:ext cx="4500594" cy="128587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dirty="0" smtClean="0"/>
              <a:t>Старикова Мария Сергеевна, доктор экономических наук, профессор кафедры маркетинга БГТУ им. Шухова выступила с докладом «Повышение привлекательности территорий опережающего социально-экономического развития на основе аудита системы </a:t>
            </a:r>
            <a:r>
              <a:rPr lang="ru-RU" sz="1600" smtClean="0"/>
              <a:t>их продвижения».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2380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НАУЧНО-ИССЛЕДОВАТЕЛЬСКАЯ ДЕЯТЕЛЬНОСТЬ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(РЕЗУЛЬТАТИВНОСТЬ НАУЧНО-ИССЛЕДОВАТЕЛЬСКИХ РАБОТ)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1977" y="1496848"/>
            <a:ext cx="2802511" cy="201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5633" y="1496848"/>
            <a:ext cx="3037560" cy="201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653" y="1496848"/>
            <a:ext cx="2804479" cy="2016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20" name="Прямоугольник 19"/>
          <p:cNvSpPr/>
          <p:nvPr/>
        </p:nvSpPr>
        <p:spPr>
          <a:xfrm>
            <a:off x="220653" y="3573016"/>
            <a:ext cx="8743835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ТЕМАТИКА МОНОГРАФИЙ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4752401"/>
              </p:ext>
            </p:extLst>
          </p:nvPr>
        </p:nvGraphicFramePr>
        <p:xfrm>
          <a:off x="220653" y="3933054"/>
          <a:ext cx="8747999" cy="2057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6635"/>
                <a:gridCol w="3857053"/>
                <a:gridCol w="506635"/>
                <a:gridCol w="3877676"/>
              </a:tblGrid>
              <a:tr h="3600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2019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Креативная экономика: маркетинг и менеджмент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2015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Управление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деловыми взаимодействиями промышленной корпорации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174" marR="44174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Развитие системы маркетинга в АПК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Маркетинговые коммуникации в торговле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"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2018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Современные решения в менеджменте корпораций и регионов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Человек в инновационной экономике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Конкурентоспособность экономических систем: проблемы, закономерности, перспективы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Теория и методология адаптивного управления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промышленной корпорацией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Маркетинг в условиях продуктовой дифференциации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Конкурентоспособность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предприятия в условиях импортозамещения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2017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Управление конкурентоспособностью региона на основе структурного развития его</a:t>
                      </a:r>
                      <a:r>
                        <a:rPr lang="ru-RU" sz="900" baseline="0" dirty="0" smtClean="0">
                          <a:latin typeface="+mn-lt"/>
                          <a:ea typeface="Calibri"/>
                          <a:cs typeface="Times New Roman"/>
                        </a:rPr>
                        <a:t> нематериальных активов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Адаптивное развитие промышленной корпорации на основе повышения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эффективности деловых взаимодействий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Стратегические аспекты инновационного развития экономики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Трансформация моделей маркетингового взаимодействия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"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2016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Стратегическая диагностика промышленного предприятия: проблемы и методы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2014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Управление эффективностью интеграционных взаимодействий промышленных корпораций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Формирование и оценка</a:t>
                      </a:r>
                      <a:r>
                        <a:rPr lang="ru-RU" sz="900" baseline="0" dirty="0" smtClean="0">
                          <a:latin typeface="+mn-lt"/>
                          <a:ea typeface="Calibri"/>
                          <a:cs typeface="Times New Roman"/>
                        </a:rPr>
                        <a:t> конкурентных позиций предприятий промышленности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Стратегические императивы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детерминанты экономики современной России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7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Бренд-менеджмент и его составляющие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Роль инноваций в тренде российской экономики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Инновационный маркетинг: методы и инструменты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004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+mn-lt"/>
                          <a:ea typeface="Calibri"/>
                          <a:cs typeface="Times New Roman"/>
                        </a:rPr>
                        <a:t>Маркетинговое управление устойчивостью</a:t>
                      </a: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>
                        <a:lnSpc>
                          <a:spcPct val="10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Инновационное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развитие экономических систем в условиях глобализации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5387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/>
              <a:t>ТЕМАТИКА НАУЧНЫХ НАПРАВЛЕНИЙ 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>И ПРОЕКТОВ </a:t>
            </a:r>
            <a:r>
              <a:rPr lang="ru-RU" sz="2600" b="1" dirty="0"/>
              <a:t>КАФЕДРЫ МАРКЕТИНГА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5634920"/>
              </p:ext>
            </p:extLst>
          </p:nvPr>
        </p:nvGraphicFramePr>
        <p:xfrm>
          <a:off x="318356" y="1600200"/>
          <a:ext cx="8507288" cy="44210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0384"/>
                <a:gridCol w="8136904"/>
              </a:tblGrid>
              <a:tr h="32162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УСТОЙЧИВОЕ РАЗВИТИЕ И МАРКЕТИНГ ТЕРРИТОРИЙ: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проблемы, закономерности и перспективы развития региональных экономических систем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факторы и институциональные основы обеспечения и роста региональной конкурентоспособности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оценка креативного потенциала региона и уровня адаптивности отраслевой структуры региональной экономики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эффективность продвижения территорий с особым экономическим статусом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1622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МОДЕРНИЗАЦИЯ ИНСТРУМЕНТАРИЯ КОРПОРАТИВНОГО МАРКЕТИНГА: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рыночные детерминанты продуктовой дифференциации 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обоснование предпринимательской стратегии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оценка потребительской лояльности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оптимизация продуктового портфеля компании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эффективность маркетинга корпораций 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+mn-lt"/>
                          <a:ea typeface="Calibri"/>
                          <a:cs typeface="Times New Roman"/>
                        </a:rPr>
                        <a:t>формирование и оценка конкурентных позиций предприятий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2391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ОТНОШЕНЧЕСКАЯ КОНЦЕПЦИЯ АДАПТИВНОГО УПРАВЛЕНИЯ: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2307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технологии и решения менеджмента взаимоотношений с партнерами по сбыту и закупкам, конкурентами, внутрикорпоративными аудиториями и представителями инновационной среды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синергия и эффективность сотрудничества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2391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СОЦИО-ЭКОЛОГО-КРЕАТИВНАЯ МОДЕЛЬ МАРКЕТИНГОВОГО УПРАВЛЕНИЯ: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принципы достижения равновесия коммерческих, духовных , ресурсных интересов субъектов экономических отношений;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15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10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маркетинговая этика 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цифровизации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Times New Roman"/>
                        </a:rPr>
                        <a:t> экономики</a:t>
                      </a:r>
                    </a:p>
                  </a:txBody>
                  <a:tcPr marL="36000" marR="3600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563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НАУЧНО-ИССЛЕДОВАТЕЛЬСКАЯ ДЕЯТЕЛЬНОСТЬ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(ПРОБЛЕМЫ И ПУТИ ИХ РЕШЕНИЙ)</a:t>
            </a:r>
            <a:endParaRPr lang="ru-RU" sz="2400" b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13330318"/>
              </p:ext>
            </p:extLst>
          </p:nvPr>
        </p:nvGraphicFramePr>
        <p:xfrm>
          <a:off x="457200" y="1600200"/>
          <a:ext cx="8215202" cy="41330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392"/>
                <a:gridCol w="2448272"/>
                <a:gridCol w="1774846"/>
                <a:gridCol w="1774846"/>
                <a:gridCol w="1774846"/>
              </a:tblGrid>
              <a:tr h="679865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№ п/п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РИСК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ОЖИДАЕМЫЕ ПОСЛЕДСТВИЯ НАСТУПЛЕНИЯ РИСКА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МЕРОПРИЯТИЯ ПО ПРЕДУПРЕЖДЕНИЮ НАСТУПЛЕНИЯ РИСКА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ДЕЙСТВИЯ В СЛУЧАЕ НАСТУПЛЕНИЯ РИСКА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72659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Рост пессимистичных предпринимательских ожиданий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: по данным ВЦИОМ, на конец </a:t>
                      </a:r>
                      <a:b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2018 года 76% бизнесменов негативно оценивают состояние российской экономики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Приоритетный </a:t>
                      </a:r>
                      <a:b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секвестр </a:t>
                      </a:r>
                      <a:b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маркетинговых </a:t>
                      </a:r>
                    </a:p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расходов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Формирование инструментария кризисного маркетинга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Ориентация на проведение тренингов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2659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Сложность универсализации интеллектуального продукта в маркетинговой сфере </a:t>
                      </a:r>
                      <a:b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из-за множественности рынков </a:t>
                      </a:r>
                      <a:b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 их сегментов, отраслевой специфики заказчиков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Повышение стоимости интеллектуального продукта из-за невозможности его тиражирования и использования </a:t>
                      </a:r>
                      <a:b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эффекта масштаба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Субсидирование университетом </a:t>
                      </a:r>
                      <a:b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создания интеллектуального продукта в маркетинговой сфере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Пересмотр структуры договорной цены для повышения результативности проводимых кафедрой переговоров об оказании интеллектуальных услуг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16805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9651304" y="1602171"/>
            <a:ext cx="8458200" cy="187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11500" b="1" dirty="0" smtClean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320800" y="1549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342000" y="1484784"/>
            <a:ext cx="8460000" cy="5722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b="1" dirty="0" smtClean="0"/>
              <a:t>УЧАСТИЕ СТУДЕНТОВ В КОНКУРСАХ, КОНФЕРЕНЦИЯХ, </a:t>
            </a:r>
            <a:br>
              <a:rPr lang="ru-RU" sz="2000" b="1" dirty="0" smtClean="0"/>
            </a:br>
            <a:r>
              <a:rPr lang="ru-RU" sz="2000" b="1" dirty="0" smtClean="0"/>
              <a:t>НАУЧНЫХ ФОРУМАХ И ОЛИМПИАДАХ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672889"/>
              </p:ext>
            </p:extLst>
          </p:nvPr>
        </p:nvGraphicFramePr>
        <p:xfrm>
          <a:off x="323998" y="2132855"/>
          <a:ext cx="8496004" cy="3960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568"/>
                <a:gridCol w="3665224"/>
                <a:gridCol w="1656184"/>
                <a:gridCol w="1398514"/>
                <a:gridCol w="1398514"/>
              </a:tblGrid>
              <a:tr h="439279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№ п/п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НАЗВАНИЕ НАУЧНОГО 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МЕРОПРИЯТИЯ</a:t>
                      </a: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ФИО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УЧАСТНИКА </a:t>
                      </a: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РЕЗУЛЬТАТ</a:t>
                      </a: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РУКОВОДИТЕЛЬ </a:t>
                      </a: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82444">
                <a:tc rowSpan="2">
                  <a:txBody>
                    <a:bodyPr/>
                    <a:lstStyle/>
                    <a:p>
                      <a:pPr marL="0" indent="0" algn="ctr" fontAlgn="b"/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indent="0"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«Всемирная неделя предпринимательства»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 направлениям: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Личная эффективность предпринимателя;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Грамотность предпринимателя (г. Белгород, 2018 г.)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Коржавин Константина 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(МК-41)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Сертификат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участника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д.э.н., проф.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Щетинина Е.Д.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2444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Литовкин Павла 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(МК-41)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Сертификат участника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д.э.н., проф. </a:t>
                      </a:r>
                      <a:b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Щетинина Е.Д.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6068">
                <a:tc rowSpan="4"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Проектная сессии «Молодежь в экономике знаний: умная и комфортная среда.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Моделируем будущее» в рамках VII Среднерусского экономического форума (г. Курск, 2018 г.)</a:t>
                      </a:r>
                    </a:p>
                    <a:p>
                      <a:pPr marL="92075" indent="0" algn="l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Коржавин Константин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(МК-41)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92075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Сертификат участника </a:t>
                      </a:r>
                    </a:p>
                    <a:p>
                      <a:pPr marL="92075" indent="0"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д.э.н., проф.</a:t>
                      </a:r>
                      <a:b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Старикова М.С.</a:t>
                      </a:r>
                    </a:p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6068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Рошка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Наталья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(МК-41)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6068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Перминова Ирина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(МК-41)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6068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Орехова Марина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(МК-41)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6001">
                <a:tc rowSpan="2"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indent="0"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Всероссийский конкурс научных, методических и творческих работ по экономике 2019 «Экономический олимп»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Малькова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Ксения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МК-31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место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к.э.н. доц.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Петимко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А.М.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6001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Солодилова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Дарья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МК-31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место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к.э.н. доц. </a:t>
                      </a:r>
                      <a: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Петимко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А.М.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НАУЧНО-ИССЛЕДОВАТЕЛЬСКАЯ РАБОТА</a:t>
            </a:r>
          </a:p>
          <a:p>
            <a:pPr>
              <a:lnSpc>
                <a:spcPct val="80000"/>
              </a:lnSpc>
            </a:pPr>
            <a:r>
              <a:rPr lang="ru-RU" sz="2600" b="1" dirty="0" smtClean="0"/>
              <a:t>СТУДЕНТОВ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427479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320800" y="1549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1811779"/>
              </p:ext>
            </p:extLst>
          </p:nvPr>
        </p:nvGraphicFramePr>
        <p:xfrm>
          <a:off x="323998" y="1484785"/>
          <a:ext cx="8496004" cy="36724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568"/>
                <a:gridCol w="3665224"/>
                <a:gridCol w="1656184"/>
                <a:gridCol w="1398514"/>
                <a:gridCol w="1398514"/>
              </a:tblGrid>
              <a:tr h="474184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№ п/п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НАЗВАНИЕ НАУЧНОГО 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МЕРОПРИЯТИЯ</a:t>
                      </a: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ФИО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УЧАСТНИКА </a:t>
                      </a: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РЕЗУЛЬТАТ</a:t>
                      </a: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РУКОВОДИТЕЛЬ </a:t>
                      </a: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3495">
                <a:tc rowSpan="7"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92075" indent="0"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Всероссийская научно-практическая конференция «Маркетинг: современные тенденции развития» 2019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Савоськин Даниил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(МК-31)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Диплом</a:t>
                      </a:r>
                      <a:b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 степени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к.э.н. доц.</a:t>
                      </a:r>
                    </a:p>
                    <a:p>
                      <a:pPr algn="ctr" fontAlgn="b"/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Петимко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А.М.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3495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Демьяненко Дмитрий (МК-31)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Диплом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 степени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к.э.н. доц.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Петимко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А.М.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3495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Всеволод Устинов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(МК-31)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Диплом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 степени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д.э.н. проф.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Щетинина Е.Д.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3495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Кикина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Елена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(МК-31)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Диплом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 степени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к.э.н. доц.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Микалут С.М.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3495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Бабкина Анастасия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(МК-31)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Диплом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 степени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к.э.н. доц.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Микалут С.М.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3495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Телешов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Глеб</a:t>
                      </a:r>
                    </a:p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(МК-31)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Диплом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III степени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к.э.н. доц.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Дубино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Н.В.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3495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Молладурдыев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Довран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(МК-41)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Диплом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III степени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к.э.н. доц.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Дадалова М.В.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83761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Межрегиональный конкурс выпускных квалификационных работ студентов по </a:t>
                      </a:r>
                      <a:b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специальности «Маркетинг» 2019 г.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Орехова Марина </a:t>
                      </a:r>
                      <a:b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(МК-41)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место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к.э.н., доц. </a:t>
                      </a:r>
                      <a:b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Петимко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А.М.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НАУЧНО-ИССЛЕДОВАТЕЛЬСКАЯ РАБОТА</a:t>
            </a:r>
          </a:p>
          <a:p>
            <a:pPr>
              <a:lnSpc>
                <a:spcPct val="80000"/>
              </a:lnSpc>
            </a:pPr>
            <a:r>
              <a:rPr lang="ru-RU" sz="2600" b="1" dirty="0" smtClean="0"/>
              <a:t>СТУДЕНТОВ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4375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9015707"/>
              </p:ext>
            </p:extLst>
          </p:nvPr>
        </p:nvGraphicFramePr>
        <p:xfrm>
          <a:off x="223712" y="1471872"/>
          <a:ext cx="8696577" cy="4492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000"/>
                <a:gridCol w="1368152"/>
                <a:gridCol w="1028425"/>
                <a:gridCol w="3024000"/>
              </a:tblGrid>
              <a:tr h="35555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НАЗВАНИЕ </a:t>
                      </a:r>
                      <a:b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ОЛИМПИАДЫ/КОНКУРСА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СТАТУС (МЕЖДУНАРОДНАЯ, ВСЕРОССИЙСКАЯ </a:t>
                      </a:r>
                      <a:b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 Т.Д.)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+mj-lt"/>
                        </a:rPr>
                        <a:t>КОЛИЧЕСТВО ПРИНЯВШИХ УЧАСТИЕ</a:t>
                      </a:r>
                      <a:endParaRPr lang="ru-RU" sz="10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+mj-lt"/>
                        </a:rPr>
                        <a:t>РЕЗУЛЬТАТЫ</a:t>
                      </a:r>
                      <a:br>
                        <a:rPr lang="ru-RU" sz="1000" b="1" dirty="0" smtClean="0">
                          <a:latin typeface="+mj-lt"/>
                        </a:rPr>
                      </a:br>
                      <a:r>
                        <a:rPr lang="ru-RU" sz="1000" b="1" dirty="0" smtClean="0">
                          <a:latin typeface="+mj-lt"/>
                        </a:rPr>
                        <a:t>(ПРИЗЕРЫ, ПОБЕДИТЕЛИ)</a:t>
                      </a:r>
                      <a:endParaRPr lang="ru-RU" sz="10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23418">
                <a:tc gridSpan="4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20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Международная олимпиада по менеджменту (Общество науки и творчества, г. Казань, декабрь 2016 г.).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Международная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Кузьмина И.Г.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Диплом III место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Подоляко</a:t>
                      </a: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О.Ю.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Диплом  III место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3377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Международная олимпиада по экономике (Общество науки и творчества, г. Казань, декабрь 2016 г.)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Международная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1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Стукалова</a:t>
                      </a: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К.А.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«За креативность решения»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Пастух Ю.М.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лауреата «За высокое качество решения»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Борченко</a:t>
                      </a: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Ю.А.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лауреата «За оригинальность решения» и др. (20 призеров)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Всероссийский студенческий конкурс дипломных, курсовых и реферативных работ «ГОРИЗОНТЫ НАУКИ» (г. Москва)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Всероссийский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1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Положышник</a:t>
                      </a: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Ю.Э.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победителя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Всероссийский студенческий конкурс дипломных, курсовых и реферативных работ «ГОРИЗОНТЫ НАУКИ» (г. Москва)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Всероссийский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1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Иванова И.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победителя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 gridSpan="4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IX Международный молодежный форум «Образование. Наука. Производство» Белгород, БГТУ, сентябрь, 2017 г.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Международная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5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Аверьянова А.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1 степени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Воробей С.</a:t>
                      </a:r>
                      <a:r>
                        <a:rPr lang="ru-RU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2 степени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Перминова И.</a:t>
                      </a:r>
                      <a:r>
                        <a:rPr lang="ru-RU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3 степени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Орехова М.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3 степени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Усачева А.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3 степени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Международная науч.-техн. конференция молодых ученых. Белгород, БГТУ, май 2017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г.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Международная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5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Вакулин В.Г.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Диплом 1 степени. 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Рыбачок</a:t>
                      </a: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Е.В.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Диплом 2 степени. 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Анпилова</a:t>
                      </a: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К.В.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Диплом 1 степени. 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Маткурбанова</a:t>
                      </a: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З.К.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Диплом 3 степени.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Медведева А.В.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Диплом 2 степени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Всероссийский конкурс «Стратегия – 2035»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(г. Москва)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Всероссийский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2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Орехова М.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- 2 место в номинации – «Эссе на тему: «Россия в 2035 году»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Усачева А.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3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место в номинации – «Эссе на тему: «Россия в 2035 году»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Заголовок 5"/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600" b="1" dirty="0" smtClean="0"/>
              <a:t>РЕЗУЛЬТАТЫ УЧАСТИЯ СТУДЕНТОВ В ОЛИМПИАДАХ, КОНКУРСАХ И КОНФЕРЕНЦИЯХ В 2016-2018 гг.</a:t>
            </a:r>
          </a:p>
        </p:txBody>
      </p:sp>
    </p:spTree>
    <p:extLst>
      <p:ext uri="{BB962C8B-B14F-4D97-AF65-F5344CB8AC3E}">
        <p14:creationId xmlns:p14="http://schemas.microsoft.com/office/powerpoint/2010/main" xmlns="" val="14483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600" b="1" dirty="0" smtClean="0"/>
              <a:t>РЕЗУЛЬТАТЫ УЧАСТИЯ СТУДЕНТОВ В ОЛИМПИАДАХ, КОНКУРСАХ И КОНФЕРЕНЦИЯХ В 2016-2018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0900650"/>
              </p:ext>
            </p:extLst>
          </p:nvPr>
        </p:nvGraphicFramePr>
        <p:xfrm>
          <a:off x="223712" y="1471872"/>
          <a:ext cx="8696577" cy="4724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76000"/>
                <a:gridCol w="1368152"/>
                <a:gridCol w="1028425"/>
                <a:gridCol w="3024000"/>
              </a:tblGrid>
              <a:tr h="35555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НАЗВАНИЕ </a:t>
                      </a:r>
                      <a:b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ОЛИМПИАДЫ/КОНКУРСА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СТАТУС (МЕЖДУНАРОДНАЯ, ВСЕРОССИЙСКАЯ </a:t>
                      </a:r>
                      <a:b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 Т.Д.)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+mj-lt"/>
                        </a:rPr>
                        <a:t>КОЛИЧЕСТВО СТУДЕНТОВ ПРИНЯВШИХ УЧАСТИЕ</a:t>
                      </a:r>
                      <a:endParaRPr lang="ru-RU" sz="10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+mj-lt"/>
                        </a:rPr>
                        <a:t>РЕЗУЛЬТАТЫ</a:t>
                      </a:r>
                      <a:br>
                        <a:rPr lang="ru-RU" sz="1000" b="1" dirty="0" smtClean="0">
                          <a:latin typeface="+mj-lt"/>
                        </a:rPr>
                      </a:br>
                      <a:r>
                        <a:rPr lang="ru-RU" sz="1000" b="1" dirty="0" smtClean="0">
                          <a:latin typeface="+mj-lt"/>
                        </a:rPr>
                        <a:t>(ПРИЗЕРЫ, ПОБЕДИТЕЛИ)</a:t>
                      </a:r>
                      <a:endParaRPr lang="ru-RU" sz="1000" b="1" dirty="0">
                        <a:latin typeface="+mj-lt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658">
                <a:tc gridSpan="4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2017 (продолжение)</a:t>
                      </a: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latin typeface="+mn-lt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Региональная олимпиада по маркетингу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(БГТУ им. В.Г. Шухова)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Региональная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20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1  степени – 2 шт.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2 степени – 4 шт.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3 степени – 3 шт.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 Всероссийская заочная олимпиада «Менеджмент и маркетинг: пути к совершенствованию» Россия, Челябинск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Всероссийская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14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Орехова М.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Диплом 1 степени</a:t>
                      </a:r>
                      <a:endParaRPr lang="ru-RU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Усачева Н.</a:t>
                      </a:r>
                      <a:r>
                        <a:rPr lang="ru-RU" sz="9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2 степени</a:t>
                      </a:r>
                      <a:endParaRPr lang="ru-RU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Сахно Н.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2 степени</a:t>
                      </a:r>
                      <a:endParaRPr lang="ru-RU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6272">
                <a:tc gridSpan="4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endParaRPr lang="ru-RU" sz="9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III Предметная региональная олимпиада по маркетингу (г. Белгород, сентябрь 2018 г.)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Региональная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18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Усачева А.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1 степени 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Жерлицына</a:t>
                      </a: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1 степени 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Рошка</a:t>
                      </a: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1 степени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Коржавин К. </a:t>
                      </a:r>
                      <a:r>
                        <a:rPr lang="ru-RU" sz="9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2 степени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Доронина К.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2 степени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IX Международный молодежный форум «Наука. Образование. Производство» (г. Белгород, 2018 г.)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Международная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7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Перминова И.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Диплом 3 степени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 Международный молодежный форуме «Наука. Образование. Производство» (г. Белгород, 2018 г.)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Международная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4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Перминова И.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Диплом лауреата 3 степени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Рошка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Н.А. </a:t>
                      </a:r>
                      <a:r>
                        <a:rPr lang="ru-RU" sz="9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лауреата 3 степени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Перминова И.И.</a:t>
                      </a:r>
                      <a:r>
                        <a:rPr lang="ru-RU" sz="9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Почетная грамота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4) Проектная сессия «Молодежь в экономике знаний: умная и комфортная среда. Моделируем будущее» в рамках VII Среднерусского экономического форума (г. Курск, 2018 г.)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Всероссийская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4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Сертификат участника проектной сессии – 4 человека </a:t>
                      </a:r>
                    </a:p>
                    <a:p>
                      <a:pPr marL="0" indent="0" algn="l" fontAlgn="b">
                        <a:lnSpc>
                          <a:spcPct val="90000"/>
                        </a:lnSpc>
                      </a:pP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5) «Всемирная неделя предпринимательства» по направлениям: Личная эффективность предпринимателя; Грамотность предпринимателя. (Белгород, 2018)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/>
                        <a:t>Международная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2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Сертификат участника– 2 человека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0658"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 Предметная региональная олимпиада по маркетингу  (Белгород, апрель 2018)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Региональная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+mn-lt"/>
                        </a:rPr>
                        <a:t>15</a:t>
                      </a:r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Коржавин К.</a:t>
                      </a:r>
                      <a:r>
                        <a:rPr lang="ru-RU" sz="9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1 степени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Пентюхина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М.</a:t>
                      </a:r>
                      <a:r>
                        <a:rPr lang="ru-RU" sz="9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Диплом 2 степени</a:t>
                      </a:r>
                    </a:p>
                    <a:p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Малькова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К.</a:t>
                      </a: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Диплом III степени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673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0" t="3191" r="1839"/>
          <a:stretch/>
        </p:blipFill>
        <p:spPr>
          <a:xfrm>
            <a:off x="402830" y="1484784"/>
            <a:ext cx="2224954" cy="32354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8" t="4986" r="2846" b="3962"/>
          <a:stretch/>
        </p:blipFill>
        <p:spPr>
          <a:xfrm>
            <a:off x="2483768" y="4784093"/>
            <a:ext cx="2053454" cy="14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63" t="3031" r="4132" b="2090"/>
          <a:stretch/>
        </p:blipFill>
        <p:spPr>
          <a:xfrm>
            <a:off x="395536" y="4783068"/>
            <a:ext cx="990244" cy="14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0" b="6814"/>
          <a:stretch/>
        </p:blipFill>
        <p:spPr>
          <a:xfrm>
            <a:off x="1428810" y="4783068"/>
            <a:ext cx="1060981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53" t="3413"/>
          <a:stretch/>
        </p:blipFill>
        <p:spPr>
          <a:xfrm>
            <a:off x="5628493" y="4797312"/>
            <a:ext cx="1031739" cy="144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124" y="4797312"/>
            <a:ext cx="1047348" cy="144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3005" y="4783068"/>
            <a:ext cx="1047347" cy="144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4" t="3471" r="-1"/>
          <a:stretch/>
        </p:blipFill>
        <p:spPr>
          <a:xfrm>
            <a:off x="4572000" y="4797312"/>
            <a:ext cx="1024745" cy="1440000"/>
          </a:xfrm>
          <a:prstGeom prst="rect">
            <a:avLst/>
          </a:prstGeom>
        </p:spPr>
      </p:pic>
      <p:sp>
        <p:nvSpPr>
          <p:cNvPr id="22" name="Заголовок 5"/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600" b="1" dirty="0" smtClean="0"/>
              <a:t>РЕЗУЛЬТАТЫ УЧАСТИЯ СТУДЕНТОВ В ОЛИМПИАДАХ, КОНКУРСАХ И КОНФЕРЕНЦИЯХ В 2016-2018 гг.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0405" y="1491451"/>
            <a:ext cx="5910067" cy="322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040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82"/>
          <a:stretch/>
        </p:blipFill>
        <p:spPr>
          <a:xfrm>
            <a:off x="7236496" y="3789307"/>
            <a:ext cx="1800000" cy="1158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06" t="28503" r="6067" b="3291"/>
          <a:stretch/>
        </p:blipFill>
        <p:spPr>
          <a:xfrm>
            <a:off x="3419872" y="1556792"/>
            <a:ext cx="3491894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50" r="27032" b="14714"/>
          <a:stretch/>
        </p:blipFill>
        <p:spPr>
          <a:xfrm>
            <a:off x="7011569" y="1557032"/>
            <a:ext cx="2024927" cy="21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01"/>
          <a:stretch/>
        </p:blipFill>
        <p:spPr>
          <a:xfrm>
            <a:off x="192605" y="3789304"/>
            <a:ext cx="4235379" cy="2376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3" b="4588"/>
          <a:stretch/>
        </p:blipFill>
        <p:spPr>
          <a:xfrm>
            <a:off x="191254" y="1556792"/>
            <a:ext cx="3190967" cy="2160000"/>
          </a:xfrm>
          <a:prstGeom prst="rect">
            <a:avLst/>
          </a:prstGeom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600" b="1" dirty="0" smtClean="0"/>
              <a:t>РЕЗУЛЬТАТЫ УЧАСТИЯ СТУДЕНТОВ В ОЛИМПИАДАХ, КОНКУРСАХ И КОНФЕРЕНЦИЯХ В 2016-2018 гг.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29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12" r="6248"/>
          <a:stretch/>
        </p:blipFill>
        <p:spPr>
          <a:xfrm>
            <a:off x="4432913" y="3789304"/>
            <a:ext cx="2731375" cy="2376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80"/>
          <a:stretch/>
        </p:blipFill>
        <p:spPr>
          <a:xfrm>
            <a:off x="7236496" y="5013440"/>
            <a:ext cx="1800000" cy="11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1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0" y="476672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b="1" dirty="0" smtClean="0"/>
              <a:t>ОБРАЗОВАТЕЛЬНАЯ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/>
              <a:t>ДЕЯТЕЛЬНОСТЬ</a:t>
            </a:r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2711" y="1538790"/>
            <a:ext cx="8198578" cy="594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 smtClean="0">
                <a:solidFill>
                  <a:schemeClr val="tx1"/>
                </a:solidFill>
              </a:rPr>
              <a:t>НАПРАВЛЕНИЯ ПОДГОТОВКИ БАКАЛАВРИАТА, СПЕЦИАЛИТЕТА, </a:t>
            </a:r>
            <a:br>
              <a:rPr lang="ru-RU" altLang="ru-RU" b="1" dirty="0" smtClean="0">
                <a:solidFill>
                  <a:schemeClr val="tx1"/>
                </a:solidFill>
              </a:rPr>
            </a:br>
            <a:r>
              <a:rPr lang="ru-RU" altLang="ru-RU" b="1" dirty="0" smtClean="0">
                <a:solidFill>
                  <a:schemeClr val="tx1"/>
                </a:solidFill>
              </a:rPr>
              <a:t>МАГИСТРАТУРЫ И АСПИРАНТУРЫ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3698542"/>
              </p:ext>
            </p:extLst>
          </p:nvPr>
        </p:nvGraphicFramePr>
        <p:xfrm>
          <a:off x="457200" y="2485902"/>
          <a:ext cx="8214088" cy="2095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2432"/>
                <a:gridCol w="3240360"/>
                <a:gridCol w="4171296"/>
              </a:tblGrid>
              <a:tr h="785889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№</a:t>
                      </a: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п/п</a:t>
                      </a:r>
                      <a:endParaRPr lang="ru-RU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ШИФР И НАПРАВЛЕНИЕ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ПОДГОТОВКИ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ОБРАЗОВАТЕЛЬНАЯ </a:t>
                      </a:r>
                      <a: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ПРОГРАММА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54668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38.03.02 «Менеджмент»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b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Бакалавриат</a:t>
                      </a:r>
                      <a:endParaRPr lang="ru-RU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38.03.02-02  Маркетинг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54668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38.04.02 «Менеджмент»</a:t>
                      </a:r>
                    </a:p>
                    <a:p>
                      <a:pPr marL="92075" indent="0" algn="ctr" fontAlgn="b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Магистратура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38.04.02-02  Корпоративный маркетинг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183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6000" y="1484784"/>
            <a:ext cx="8532000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УЧАСТИЕ СТУДЕНТОВ КАФЕДРЫ МАРКЕТИНГА 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В 11 ВСЕМИРНОЙ НЕДЕЛЕ ПРЕДПРИНИМАТЕЛЬСТВА НА БАЗЕ БУДУЩЕГО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ПРОСТРАНСТВА КОЛЛЕКТИВНОЙ РАБОТЫ «ТОЧКА КИПЕНИЯ БЕЛГОРОД» (2018)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6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99" y="2420888"/>
            <a:ext cx="3584100" cy="1793052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68" r="4073" b="3641"/>
          <a:stretch/>
        </p:blipFill>
        <p:spPr>
          <a:xfrm>
            <a:off x="1835696" y="4293096"/>
            <a:ext cx="2783481" cy="191823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8408" y="2418596"/>
            <a:ext cx="2393792" cy="179534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2420888"/>
            <a:ext cx="2393792" cy="17953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1" t="8422" r="5248" b="3634"/>
          <a:stretch/>
        </p:blipFill>
        <p:spPr>
          <a:xfrm>
            <a:off x="4690444" y="4293096"/>
            <a:ext cx="2736304" cy="1918234"/>
          </a:xfrm>
          <a:prstGeom prst="rect">
            <a:avLst/>
          </a:prstGeom>
        </p:spPr>
      </p:pic>
      <p:sp>
        <p:nvSpPr>
          <p:cNvPr id="19" name="Заголовок 5"/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600" b="1" dirty="0" smtClean="0"/>
              <a:t>РЕЗУЛЬТАТЫ УЧАСТИЯ СТУДЕНТОВ В ОЛИМПИАДАХ, КОНКУРСАХ И КОНФЕРЕНЦИЯХ В 2016-2018 гг.</a:t>
            </a:r>
          </a:p>
        </p:txBody>
      </p:sp>
    </p:spTree>
    <p:extLst>
      <p:ext uri="{BB962C8B-B14F-4D97-AF65-F5344CB8AC3E}">
        <p14:creationId xmlns:p14="http://schemas.microsoft.com/office/powerpoint/2010/main" xmlns="" val="28822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6" t="5575"/>
          <a:stretch/>
        </p:blipFill>
        <p:spPr>
          <a:xfrm>
            <a:off x="335914" y="3645304"/>
            <a:ext cx="4579144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3436" y="3643771"/>
            <a:ext cx="3780000" cy="252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6464" y="1483531"/>
            <a:ext cx="1392000" cy="20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05"/>
          <a:stretch/>
        </p:blipFill>
        <p:spPr>
          <a:xfrm>
            <a:off x="323528" y="1488621"/>
            <a:ext cx="3257872" cy="208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1488621"/>
            <a:ext cx="3641185" cy="2088000"/>
          </a:xfrm>
          <a:prstGeom prst="rect">
            <a:avLst/>
          </a:prstGeom>
        </p:spPr>
      </p:pic>
      <p:sp>
        <p:nvSpPr>
          <p:cNvPr id="11" name="Заголовок 5"/>
          <p:cNvSpPr txBox="1">
            <a:spLocks/>
          </p:cNvSpPr>
          <p:nvPr/>
        </p:nvSpPr>
        <p:spPr>
          <a:xfrm>
            <a:off x="0" y="620688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СТУДЕНЧЕСКОЕ НАУЧНОЕ ОБЪЕДИНЕНИЕ</a:t>
            </a:r>
          </a:p>
          <a:p>
            <a:pPr>
              <a:lnSpc>
                <a:spcPct val="80000"/>
              </a:lnSpc>
            </a:pPr>
            <a:r>
              <a:rPr lang="ru-RU" sz="2600" b="1" dirty="0" smtClean="0"/>
              <a:t>«РЕГИОНАЛЬНЫЙ КЛУБ МАРКЕТОЛОГОВ»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571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5"/>
          <p:cNvSpPr txBox="1">
            <a:spLocks/>
          </p:cNvSpPr>
          <p:nvPr/>
        </p:nvSpPr>
        <p:spPr>
          <a:xfrm>
            <a:off x="0" y="620688"/>
            <a:ext cx="91440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b="1" dirty="0" smtClean="0"/>
              <a:t>ПРАКТИКА СОТРУДНИЧЕСТВА ПРЕПОДАВАТЕЛЕЙ КАФЕДРЫ </a:t>
            </a:r>
            <a:br>
              <a:rPr lang="ru-RU" sz="2400" b="1" dirty="0" smtClean="0"/>
            </a:br>
            <a:r>
              <a:rPr lang="ru-RU" sz="2400" b="1" dirty="0" smtClean="0"/>
              <a:t>С ОРГАНИЗАЦИЯМИ БЕЛГОРОДА И БЕЛГОРОДСКОЙ ОБЛАСТИ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0237641"/>
              </p:ext>
            </p:extLst>
          </p:nvPr>
        </p:nvGraphicFramePr>
        <p:xfrm>
          <a:off x="342000" y="1628796"/>
          <a:ext cx="8460000" cy="4248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000"/>
                <a:gridCol w="2141968"/>
                <a:gridCol w="576064"/>
                <a:gridCol w="2141968"/>
                <a:gridCol w="1800000"/>
              </a:tblGrid>
              <a:tr h="8496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 «Новый берег»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ФЛ ООО «Кока-кола </a:t>
                      </a:r>
                      <a:b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Эйс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Би Си Евразия </a:t>
                      </a:r>
                      <a:b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Белгород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4969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Белгородский </a:t>
                      </a:r>
                    </a:p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абразивный завод»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Торговый дом «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ВладМиВа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4969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АО «Колос»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ЗАО «Русский проект»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496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ООО «</a:t>
                      </a:r>
                      <a:r>
                        <a:rPr lang="ru-RU" sz="1400" b="0" dirty="0" err="1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Белгранкорм</a:t>
                      </a:r>
                      <a:r>
                        <a:rPr lang="ru-RU" sz="1400" b="0" dirty="0" smtClean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НПО «</a:t>
                      </a:r>
                      <a:r>
                        <a:rPr lang="ru-RU" sz="1400" dirty="0" err="1" smtClean="0">
                          <a:latin typeface="+mn-lt"/>
                        </a:rPr>
                        <a:t>Техноинком</a:t>
                      </a:r>
                      <a:r>
                        <a:rPr lang="ru-RU" sz="1400" dirty="0" smtClean="0">
                          <a:latin typeface="+mn-lt"/>
                        </a:rPr>
                        <a:t>»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4969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+mn-lt"/>
                        </a:rPr>
                        <a:t>ООО «КВИЛ»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</a:rPr>
                        <a:t>Торгово-промышленная палата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dirty="0">
                        <a:latin typeface="+mn-lt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2" descr="http://im6-tub-ru.yandex.net/i?id=603078299-20-72&amp;n=21"/>
          <p:cNvPicPr>
            <a:picLocks noChangeAspect="1" noChangeArrowheads="1"/>
          </p:cNvPicPr>
          <p:nvPr/>
        </p:nvPicPr>
        <p:blipFill rotWithShape="1">
          <a:blip r:embed="rId2" cstate="print"/>
          <a:srcRect t="23859" b="28045"/>
          <a:stretch/>
        </p:blipFill>
        <p:spPr bwMode="auto">
          <a:xfrm>
            <a:off x="2339752" y="1734741"/>
            <a:ext cx="1656184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0" descr="http://www.metaprom.ru/imgfck/Image/other/belgoro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7172" y="2528983"/>
            <a:ext cx="756000" cy="7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http://old.hrbrand.ru/2009/i/kolo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843" y="3387125"/>
            <a:ext cx="684000" cy="76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://prabel.ru/_nw/2/66669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9372" y="4248125"/>
            <a:ext cx="125694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http://vladstalsnab.ru/i/kvi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8909" y="5126384"/>
            <a:ext cx="11525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 descr="http://www.zastavki.com/pictures/1366x768/2011/Brands_Logo_Coca-Colla_030337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448" y="1682994"/>
            <a:ext cx="1368000" cy="75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ttp://www.medtechmarket.ru/zadmin_data/vendor.image/467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528983"/>
            <a:ext cx="991725" cy="7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023" b="21054"/>
          <a:stretch/>
        </p:blipFill>
        <p:spPr bwMode="auto">
          <a:xfrm>
            <a:off x="7300033" y="3429000"/>
            <a:ext cx="1152281" cy="66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5905" y="4415680"/>
            <a:ext cx="1620535" cy="38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8462"/>
          <a:stretch/>
        </p:blipFill>
        <p:spPr bwMode="auto">
          <a:xfrm>
            <a:off x="7524416" y="5085184"/>
            <a:ext cx="792000" cy="72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566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0" y="593685"/>
            <a:ext cx="9144000" cy="67507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600" b="1" dirty="0" smtClean="0"/>
              <a:t>ТЕМАТИКА И ОБЪЕКТЫ ИССЛЕДОВАНИЯ </a:t>
            </a:r>
            <a:br>
              <a:rPr lang="ru-RU" sz="2600" b="1" dirty="0" smtClean="0"/>
            </a:br>
            <a:r>
              <a:rPr lang="ru-RU" sz="2600" b="1" dirty="0" smtClean="0"/>
              <a:t>ВЫПУСКНЫХ КВАЛИФИКАЦИОННЫХ РАБОТ</a:t>
            </a:r>
            <a:endParaRPr lang="ru-RU" sz="2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6545" y="1538790"/>
            <a:ext cx="8198578" cy="459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82753" y="1552871"/>
            <a:ext cx="8206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ysClr val="windowText" lastClr="000000"/>
                </a:solidFill>
              </a:rPr>
              <a:t>Примеры темы ВКР (по итогам защит 2019 г.)</a:t>
            </a:r>
            <a:endParaRPr lang="ru-RU" sz="2200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482753" y="2033845"/>
          <a:ext cx="8192370" cy="2200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923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0905">
                <a:tc>
                  <a:txBody>
                    <a:bodyPr/>
                    <a:lstStyle/>
                    <a:p>
                      <a:pPr marL="889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Развитие системы управления деловыми партнерскими отношениями ИП </a:t>
                      </a:r>
                      <a:r>
                        <a:rPr lang="ru-RU" sz="1400" dirty="0" err="1" smtClean="0"/>
                        <a:t>Мизенко</a:t>
                      </a:r>
                      <a:r>
                        <a:rPr lang="ru-RU" sz="1400" dirty="0" smtClean="0"/>
                        <a:t> И.Н.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8871">
                <a:tc>
                  <a:txBody>
                    <a:bodyPr/>
                    <a:lstStyle/>
                    <a:p>
                      <a:pPr marL="889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Формирование корпоративного бизнес-портфеля АО «КФ «БЕЛОГОРЬЕ» с учетом потребительских предпочтений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0905">
                <a:tc>
                  <a:txBody>
                    <a:bodyPr/>
                    <a:lstStyle/>
                    <a:p>
                      <a:pPr marL="889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Разработка стратегических направлений развития ГК «Агро-Белогорье»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8871">
                <a:tc>
                  <a:txBody>
                    <a:bodyPr/>
                    <a:lstStyle/>
                    <a:p>
                      <a:pPr marL="889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Повышение деловой репутации и имиджа Хлебозавода «Золотой Колос» (ООО «Ваш хлеб») с целью укрепления конкурентной позиции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0905">
                <a:tc>
                  <a:txBody>
                    <a:bodyPr/>
                    <a:lstStyle/>
                    <a:p>
                      <a:pPr marL="889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Развитие системы управления товарным ассортиментом ООО «Лазурит»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8871">
                <a:tc>
                  <a:txBody>
                    <a:bodyPr/>
                    <a:lstStyle/>
                    <a:p>
                      <a:pPr marL="889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Анализ и совершенствование бизнес-моделей ЧОУ ДО «ЕШКО» с целью повышения доходности коммерческой деятельности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0905">
                <a:tc>
                  <a:txBody>
                    <a:bodyPr/>
                    <a:lstStyle/>
                    <a:p>
                      <a:pPr marL="889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Формирование комплексной потребительской лояльности клиентов лаборатории красоты «Эль </a:t>
                      </a:r>
                      <a:r>
                        <a:rPr lang="ru-RU" sz="1400" dirty="0" err="1" smtClean="0"/>
                        <a:t>Лаб</a:t>
                      </a:r>
                      <a:r>
                        <a:rPr lang="ru-RU" sz="1400" dirty="0" smtClean="0"/>
                        <a:t>»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74108" y="4442142"/>
            <a:ext cx="8198578" cy="459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480316" y="4456223"/>
            <a:ext cx="8206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ysClr val="windowText" lastClr="000000"/>
                </a:solidFill>
              </a:rPr>
              <a:t>Объекты исследования ВКР</a:t>
            </a:r>
            <a:endParaRPr lang="ru-RU" sz="2200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474108" y="4959170"/>
          <a:ext cx="8214894" cy="1114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8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382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3829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50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АО «КФ«БЕЛОГОРЬЕ»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ЧОУ ДО «ЕШКО»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ПАО «Магнит»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50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АО «Белгородский хладокомбинат»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ООО «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БелФМ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ГБУК «Белгородский государственный центр народного творчества»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50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ГК «Агро-Белогорье»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ПАО ВТБ филиала № 3652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50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ООО «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Мираторг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АО «Завод ЖБК-1»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50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АО «БМК»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ООО «Союз»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ООО «Центральная оптика»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33</a:t>
            </a:fld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5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0" y="593685"/>
            <a:ext cx="9144000" cy="675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МЕЖДУНАРОДНАЯ ДЕЯТЕЛЬНОСТЬ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(ИНДИКАТОРЫ МЕЖДУНАРОДНОЙ ДЕЯТЕЛЬНОСТИ)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9723077"/>
              </p:ext>
            </p:extLst>
          </p:nvPr>
        </p:nvGraphicFramePr>
        <p:xfrm>
          <a:off x="177270" y="1536573"/>
          <a:ext cx="8789461" cy="36926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73"/>
                <a:gridCol w="2628000"/>
                <a:gridCol w="864000"/>
                <a:gridCol w="1080000"/>
                <a:gridCol w="709796"/>
                <a:gridCol w="756000"/>
                <a:gridCol w="709796"/>
                <a:gridCol w="709796"/>
                <a:gridCol w="1080000"/>
              </a:tblGrid>
              <a:tr h="93663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ВЕЛИЧИНА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</a:t>
                      </a:r>
                      <a:r>
                        <a:rPr lang="ru-RU" sz="950" b="1" baseline="0" dirty="0" smtClean="0">
                          <a:latin typeface="+mj-lt"/>
                        </a:rPr>
                        <a:t> ПОКАЗАТЕЛЯ ПО УНИВЕРСИТЕТУ  2018 г. (ФАКТ)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ИТОГ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 2018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ТЕКУЩАЯ СИТУАЦИЯ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2019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2020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2021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 ПОКАЗАТЕЛЯ ПО УНИВЕРСИТЕТУ 2021 г.</a:t>
                      </a:r>
                      <a:r>
                        <a:rPr lang="ru-RU" sz="950" b="1" baseline="0" dirty="0" smtClean="0">
                          <a:latin typeface="+mj-lt"/>
                        </a:rPr>
                        <a:t> (</a:t>
                      </a:r>
                      <a:r>
                        <a:rPr lang="ru-RU" sz="950" b="1" dirty="0" smtClean="0">
                          <a:latin typeface="+mj-lt"/>
                        </a:rPr>
                        <a:t>ПЛАН)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232120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соглашений с зарубежными университетами и исследовательскими организациями, в которых принимает участие кафедра (исследования, конференции, приглашенные ученые, мобильность</a:t>
                      </a:r>
                      <a:r>
                        <a:rPr lang="ru-RU" sz="11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др.)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39622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иностранных граждан в контингенте обучающихся по программам высшего образования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10,27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2123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образовательных программ на иностранных языках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 /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∑ кафедр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2123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иностранных преподавателей  в общей численности преподавателей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464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0" y="404664"/>
            <a:ext cx="9144000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 smtClean="0"/>
              <a:t>МЕЖДУНАРОДНАЯ </a:t>
            </a:r>
          </a:p>
          <a:p>
            <a:pPr>
              <a:lnSpc>
                <a:spcPct val="80000"/>
              </a:lnSpc>
            </a:pPr>
            <a:r>
              <a:rPr lang="ru-RU" sz="2800" b="1" dirty="0" smtClean="0"/>
              <a:t>ДЕЯТЕЛЬНОСТЬ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3" name="Изображение 17" descr="20190703_12023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360" y="3313283"/>
            <a:ext cx="2123160" cy="2708005"/>
          </a:xfrm>
          <a:prstGeom prst="rect">
            <a:avLst/>
          </a:prstGeom>
        </p:spPr>
      </p:pic>
      <p:pic>
        <p:nvPicPr>
          <p:cNvPr id="14" name="Изображение 7" descr="2019-06-20 16.14.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493514"/>
            <a:ext cx="2465059" cy="1740041"/>
          </a:xfrm>
          <a:prstGeom prst="rect">
            <a:avLst/>
          </a:prstGeom>
        </p:spPr>
      </p:pic>
      <p:pic>
        <p:nvPicPr>
          <p:cNvPr id="15" name="Изображение 14" descr="IMG_413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43" r="4737"/>
          <a:stretch/>
        </p:blipFill>
        <p:spPr>
          <a:xfrm>
            <a:off x="6308275" y="3313282"/>
            <a:ext cx="2588297" cy="2708005"/>
          </a:xfrm>
          <a:prstGeom prst="rect">
            <a:avLst/>
          </a:prstGeom>
        </p:spPr>
      </p:pic>
      <p:pic>
        <p:nvPicPr>
          <p:cNvPr id="17" name="Изображение 18" descr="20170901_12390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28"/>
          <a:stretch/>
        </p:blipFill>
        <p:spPr>
          <a:xfrm>
            <a:off x="7815063" y="1493514"/>
            <a:ext cx="1077417" cy="1740915"/>
          </a:xfrm>
          <a:prstGeom prst="rect">
            <a:avLst/>
          </a:prstGeom>
        </p:spPr>
      </p:pic>
      <p:pic>
        <p:nvPicPr>
          <p:cNvPr id="18" name="Изображение 21" descr="X7KbUWtXyuc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961" y="1493514"/>
            <a:ext cx="2381456" cy="1753606"/>
          </a:xfrm>
          <a:prstGeom prst="rect">
            <a:avLst/>
          </a:prstGeom>
        </p:spPr>
      </p:pic>
      <p:pic>
        <p:nvPicPr>
          <p:cNvPr id="19" name="Изображение 24" descr="صورتنا مع شيتينينا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96"/>
          <a:stretch/>
        </p:blipFill>
        <p:spPr>
          <a:xfrm>
            <a:off x="2723610" y="1493514"/>
            <a:ext cx="2496462" cy="1753606"/>
          </a:xfrm>
          <a:prstGeom prst="rect">
            <a:avLst/>
          </a:prstGeom>
        </p:spPr>
      </p:pic>
      <p:pic>
        <p:nvPicPr>
          <p:cNvPr id="20" name="Рисунок 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5728" y="3318262"/>
            <a:ext cx="1872000" cy="1332000"/>
          </a:xfrm>
          <a:prstGeom prst="rect">
            <a:avLst/>
          </a:prstGeom>
          <a:noFill/>
        </p:spPr>
      </p:pic>
      <p:pic>
        <p:nvPicPr>
          <p:cNvPr id="21" name="Содержимое 6" descr="44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12" t="17687" r="16845" b="17687"/>
          <a:stretch/>
        </p:blipFill>
        <p:spPr>
          <a:xfrm>
            <a:off x="4377801" y="3313283"/>
            <a:ext cx="1893978" cy="1336979"/>
          </a:xfrm>
          <a:prstGeom prst="rect">
            <a:avLst/>
          </a:prstGeom>
        </p:spPr>
      </p:pic>
      <p:pic>
        <p:nvPicPr>
          <p:cNvPr id="22" name="Изображение 30" descr="2019-10-26 10.00.0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1771" y="4680545"/>
            <a:ext cx="1890008" cy="1340743"/>
          </a:xfrm>
          <a:prstGeom prst="rect">
            <a:avLst/>
          </a:prstGeom>
        </p:spPr>
      </p:pic>
      <p:pic>
        <p:nvPicPr>
          <p:cNvPr id="23" name="Изображение 10" descr="sxtT1g-5nkY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737"/>
          <a:stretch/>
        </p:blipFill>
        <p:spPr>
          <a:xfrm>
            <a:off x="2455728" y="4681435"/>
            <a:ext cx="1872000" cy="13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3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0" y="548680"/>
            <a:ext cx="91440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/>
              <a:t>МОЛОДЕЖНАЯ НАУЧНО-СТУДЕНЧЕСКАЯ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КОНФЕРЕНЦИЯ </a:t>
            </a:r>
            <a:r>
              <a:rPr lang="ru-RU" sz="2800" b="1" dirty="0"/>
              <a:t>АВП В ВЕНГРИИ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23527" y="1556792"/>
            <a:ext cx="8424937" cy="4566270"/>
            <a:chOff x="323527" y="1484784"/>
            <a:chExt cx="8424937" cy="4566270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3528" y="1484784"/>
              <a:ext cx="2192190" cy="11380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0435" b="9394"/>
            <a:stretch/>
          </p:blipFill>
          <p:spPr>
            <a:xfrm>
              <a:off x="323527" y="2708920"/>
              <a:ext cx="5558307" cy="33421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</p:pic>
        <p:sp>
          <p:nvSpPr>
            <p:cNvPr id="23" name="Прямоугольник 22"/>
            <p:cNvSpPr/>
            <p:nvPr/>
          </p:nvSpPr>
          <p:spPr>
            <a:xfrm>
              <a:off x="2555776" y="1488967"/>
              <a:ext cx="6192688" cy="11307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ru-RU" sz="1400" b="1" dirty="0"/>
                <a:t>20 ноября 2018 года </a:t>
              </a:r>
              <a:r>
                <a:rPr lang="ru-RU" sz="1400" dirty="0"/>
                <a:t>в здании Университета </a:t>
              </a:r>
              <a:r>
                <a:rPr lang="ru-RU" sz="1400" dirty="0" err="1"/>
                <a:t>Сент</a:t>
              </a:r>
              <a:r>
                <a:rPr lang="ru-RU" sz="1400" dirty="0"/>
                <a:t> Иштван, </a:t>
              </a:r>
              <a:r>
                <a:rPr lang="ru-RU" sz="1400" dirty="0" err="1"/>
                <a:t>Геделле</a:t>
              </a:r>
              <a:r>
                <a:rPr lang="ru-RU" sz="1400" dirty="0"/>
                <a:t>, Венгрия. Мероприятие было организовано совместно АВП и Университетом. </a:t>
              </a:r>
              <a:r>
                <a:rPr lang="ru-RU" sz="1400" dirty="0" smtClean="0"/>
                <a:t>В </a:t>
              </a:r>
              <a:r>
                <a:rPr lang="ru-RU" sz="1400" dirty="0"/>
                <a:t>конференции приняли участие аспиранты 2-го курса, обучающиеся по направлению «Экономика и управление народным хозяйством» под руководством д.э.н., профессора Стариковой Марии </a:t>
              </a:r>
              <a:r>
                <a:rPr lang="ru-RU" sz="1400" dirty="0" smtClean="0"/>
                <a:t>Сергеевны - </a:t>
              </a:r>
              <a:r>
                <a:rPr lang="ru-RU" sz="1400" dirty="0" err="1"/>
                <a:t>Овусу-Донкор</a:t>
              </a:r>
              <a:r>
                <a:rPr lang="ru-RU" sz="1400" dirty="0"/>
                <a:t> </a:t>
              </a:r>
              <a:r>
                <a:rPr lang="ru-RU" sz="1400" dirty="0" smtClean="0"/>
                <a:t>Принц и </a:t>
              </a:r>
              <a:r>
                <a:rPr lang="ru-RU" sz="1400" dirty="0" err="1" smtClean="0"/>
                <a:t>Гиамфи</a:t>
              </a:r>
              <a:r>
                <a:rPr lang="ru-RU" sz="1400" dirty="0" smtClean="0"/>
                <a:t> </a:t>
              </a:r>
              <a:r>
                <a:rPr lang="ru-RU" sz="1400" dirty="0"/>
                <a:t>Эрнест </a:t>
              </a:r>
              <a:r>
                <a:rPr lang="ru-RU" sz="1400" dirty="0" err="1"/>
                <a:t>Донкор</a:t>
              </a:r>
              <a:r>
                <a:rPr lang="ru-RU" sz="1400" dirty="0"/>
                <a:t>.</a:t>
              </a: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37190" y="2708919"/>
              <a:ext cx="2811274" cy="136815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37190" y="4123828"/>
              <a:ext cx="2811274" cy="192722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85712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5"/>
          <p:cNvSpPr txBox="1">
            <a:spLocks/>
          </p:cNvSpPr>
          <p:nvPr/>
        </p:nvSpPr>
        <p:spPr>
          <a:xfrm>
            <a:off x="0" y="548680"/>
            <a:ext cx="91440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 smtClean="0"/>
              <a:t>ИННОВАЦИОННАЯ ДЕЯТЕЛЬНОСТЬ</a:t>
            </a:r>
            <a:br>
              <a:rPr lang="ru-RU" sz="2800" b="1" dirty="0" smtClean="0"/>
            </a:br>
            <a:r>
              <a:rPr lang="ru-RU" sz="2800" b="1" dirty="0"/>
              <a:t>(ПРОБЛЕМЫ И ПУТИ ИХ РЕШЕНИЙ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991083"/>
              </p:ext>
            </p:extLst>
          </p:nvPr>
        </p:nvGraphicFramePr>
        <p:xfrm>
          <a:off x="432000" y="1484784"/>
          <a:ext cx="8280000" cy="4836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40000"/>
                <a:gridCol w="4140000"/>
              </a:tblGrid>
              <a:tr h="2679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ЧТО СДЕЛАНО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СТРАТЕГИЧЕСКИЕ ПРИОРИТЕТЫ</a:t>
                      </a:r>
                    </a:p>
                  </a:txBody>
                  <a:tcPr marL="36000" marR="36000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4328">
                <a:tc rowSpan="2"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 Расширены внешние связи с Бизнес-сообществом Белгородского региона  (в стадии подписания договора сотрудничества с НПО «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Техноинком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»)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 Существенно повысить интеллектуально-творческую активность студентов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4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 Повысить коммерциализацию научного потенциала кафедры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4328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 Принято участие в Кубке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Инноваторов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(2-ое место аспирант Х.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Моххамад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рук. Щетинина Е.Д)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 Сформировать банк инновационного опыта преподавателей ведущих вузов РФ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2567">
                <a:tc rowSpan="3"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 Внедрены инновационные методы в технологию обучения бакалавров и магистров:</a:t>
                      </a:r>
                    </a:p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проблемного моделирования;</a:t>
                      </a:r>
                    </a:p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супервизии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;</a:t>
                      </a:r>
                    </a:p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критического мышления;</a:t>
                      </a:r>
                    </a:p>
                    <a:p>
                      <a:pPr algn="l" fontAlgn="b">
                        <a:buFontTx/>
                        <a:buChar char="-"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проблемно-ориентированного анализа;</a:t>
                      </a:r>
                    </a:p>
                    <a:p>
                      <a:pPr algn="l" fontAlgn="b">
                        <a:buFontTx/>
                        <a:buChar char="-"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модерирования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;</a:t>
                      </a:r>
                    </a:p>
                    <a:p>
                      <a:pPr algn="l" fontAlgn="b">
                        <a:buFontTx/>
                        <a:buChar char="-"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использование</a:t>
                      </a:r>
                      <a:r>
                        <a:rPr lang="en-US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эксклюзивных технологий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проектирования ВС</a:t>
                      </a:r>
                      <a:r>
                        <a:rPr lang="en-US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;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 Сформировать банк инновационного опыта преподавателей ведущих вузов РФ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25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 Продолжить работу по расширению связей со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стейкхолдерами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бизнес-пространства и высокотехнологическими предприятиями Белгородской области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25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 Создать 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интернет-ресурс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лаборатории компетенций для накопления проектных идей и возможности апробации в практической плоскости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7763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 Создается интеграционная площадка – «Территория инноваций» (в рамках договора о сотрудничестве с деловыми партнерами). Элементы территории инноваций:</a:t>
                      </a:r>
                    </a:p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студенческое учебно-проектное бюро;</a:t>
                      </a:r>
                    </a:p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лаборатория дополнительных компетенций и практических навыков студентов;</a:t>
                      </a:r>
                    </a:p>
                    <a:p>
                      <a:pPr algn="l" fontAlgn="b"/>
                      <a:r>
                        <a:rPr lang="ru-RU" sz="105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</a:t>
                      </a:r>
                      <a:r>
                        <a:rPr lang="ru-RU" sz="105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разработка 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проекта мерчандайзинга ИП Комарова</a:t>
                      </a:r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7. Сформировать карты самообразования преподавателей с целью освоения инновационных технологий преподавания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77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8. Разработать интегрированную программу обучения бакалавров и магистров кафедры совместно с руководителями НПО «</a:t>
                      </a:r>
                      <a:r>
                        <a:rPr lang="ru-RU" sz="105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Техноинком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»  на их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промышленной площадке.</a:t>
                      </a:r>
                    </a:p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 Зарезервировано участие в докладах РАН (ЦЭМИ) по вопросам инновационного управления корпорациями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февраль 2020г.) 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4328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 Формируется культура новаторства профессорско-преподавательского состава кафедры.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изучение приемов </a:t>
                      </a:r>
                      <a:r>
                        <a:rPr lang="ru-RU" sz="105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синектики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18000" marB="18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058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5"/>
          <p:cNvSpPr txBox="1">
            <a:spLocks/>
          </p:cNvSpPr>
          <p:nvPr/>
        </p:nvSpPr>
        <p:spPr>
          <a:xfrm>
            <a:off x="0" y="548680"/>
            <a:ext cx="91440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800" b="1" dirty="0" smtClean="0"/>
              <a:t>ИННОВАЦИОННАЯ ДЕЯТЕЛЬНОСТЬ</a:t>
            </a:r>
            <a:br>
              <a:rPr lang="ru-RU" sz="2800" b="1" dirty="0" smtClean="0"/>
            </a:br>
            <a:r>
              <a:rPr lang="ru-RU" sz="2800" b="1" dirty="0"/>
              <a:t>(ПРОБЛЕМЫ И ПУТИ ИХ РЕШЕНИЙ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000" y="1484784"/>
            <a:ext cx="8856000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ПРИМЕР ПРИМЕНЕНИЯ ТЕХНОЛОГИИ ИННОВАЦИОННОГО ОБУЧЕНИЯ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СТУДЕНТОВ КАФЕДЫ НА БАЗЕ НПО «ТЕХНОИНКОМ» </a:t>
            </a:r>
            <a:endParaRPr lang="ru-RU" b="1" dirty="0">
              <a:solidFill>
                <a:schemeClr val="tx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57502" y="2177678"/>
            <a:ext cx="8428997" cy="3951418"/>
            <a:chOff x="225370" y="2177678"/>
            <a:chExt cx="8428997" cy="3951418"/>
          </a:xfrm>
        </p:grpSpPr>
        <p:pic>
          <p:nvPicPr>
            <p:cNvPr id="1026" name="Picture 2" descr="C:\Users\1\Desktop\Новая папка\изображение_viber_2019-12-01_14-47-4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0876"/>
            <a:stretch/>
          </p:blipFill>
          <p:spPr bwMode="auto">
            <a:xfrm>
              <a:off x="225370" y="2183777"/>
              <a:ext cx="3527343" cy="20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1\Desktop\Новая папка\изображение_viber_2019-12-01_14-47-5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145" y="4293096"/>
              <a:ext cx="2454135" cy="18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1\Desktop\Новая папка\изображение_viber_2019-12-01_14-47-5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0954" r="3441"/>
            <a:stretch/>
          </p:blipFill>
          <p:spPr bwMode="auto">
            <a:xfrm>
              <a:off x="1605027" y="4293096"/>
              <a:ext cx="2997841" cy="183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1\Desktop\Новая папка\изображение_viber_2019-12-01_14-47-50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2183777"/>
              <a:ext cx="1562087" cy="20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1\Desktop\Новая папка\изображение_viber_2019-12-01_14-47-49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3918"/>
            <a:stretch/>
          </p:blipFill>
          <p:spPr bwMode="auto">
            <a:xfrm>
              <a:off x="3809418" y="2177678"/>
              <a:ext cx="3242236" cy="20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8935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5"/>
          <p:cNvSpPr txBox="1">
            <a:spLocks/>
          </p:cNvSpPr>
          <p:nvPr/>
        </p:nvSpPr>
        <p:spPr>
          <a:xfrm>
            <a:off x="0" y="548680"/>
            <a:ext cx="91440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КУЛЬТУРНО-ВОСПИТАТЕЛЬНАЯ И </a:t>
            </a:r>
            <a:r>
              <a:rPr lang="ru-RU" sz="2600" b="1" dirty="0"/>
              <a:t>СОЦИАЛЬНАЯ </a:t>
            </a:r>
            <a:r>
              <a:rPr lang="ru-RU" sz="2600" b="1" dirty="0" smtClean="0"/>
              <a:t>ДЕЯТЕЛЬНОСТЬ, ТРУДОУСТРОЙСТВО ВЫПУСКНИКОВ</a:t>
            </a:r>
            <a:endParaRPr lang="ru-RU" sz="2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39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000" y="1484784"/>
            <a:ext cx="8856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ИНДИКАТОРЫ КУЛЬТУРНО-ВОСПИТАТЕЛЬНОЙ И СОЦИАЛЬНОЙ ДЕЯТЕЛЬНОСТИ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47166120"/>
              </p:ext>
            </p:extLst>
          </p:nvPr>
        </p:nvGraphicFramePr>
        <p:xfrm>
          <a:off x="138520" y="1957913"/>
          <a:ext cx="8866960" cy="31272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204"/>
                <a:gridCol w="2700000"/>
                <a:gridCol w="828000"/>
                <a:gridCol w="1088641"/>
                <a:gridCol w="715475"/>
                <a:gridCol w="762049"/>
                <a:gridCol w="715475"/>
                <a:gridCol w="715475"/>
                <a:gridCol w="1088641"/>
              </a:tblGrid>
              <a:tr h="68413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ВЕЛИЧИНА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</a:t>
                      </a:r>
                      <a:r>
                        <a:rPr lang="ru-RU" sz="950" b="1" baseline="0" dirty="0" smtClean="0">
                          <a:latin typeface="+mj-lt"/>
                        </a:rPr>
                        <a:t> ПОКАЗАТЕЛЯ ПО УНИВЕРСИТЕТУ  2018 г. (ФАКТ)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ИТОГ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 2018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ТЕКУЩАЯ СИТУАЦИЯ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2019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2020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2021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 ПОКАЗАТЕЛЯ ПО УНИВЕРСИТЕТУ 2021 г.</a:t>
                      </a:r>
                      <a:r>
                        <a:rPr lang="ru-RU" sz="950" b="1" baseline="0" dirty="0" smtClean="0">
                          <a:latin typeface="+mj-lt"/>
                        </a:rPr>
                        <a:t> (</a:t>
                      </a:r>
                      <a:r>
                        <a:rPr lang="ru-RU" sz="950" b="1" dirty="0" smtClean="0">
                          <a:latin typeface="+mj-lt"/>
                        </a:rPr>
                        <a:t>ПЛАН)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44314">
                <a:tc rowSpan="2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волонтеров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2940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314">
                <a:tc v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/∑ кафедр</a:t>
                      </a: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314">
                <a:tc rowSpan="2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студентов, зарегистрированных в базе АИС «Молодежь России» и АИС «Добровольцы России»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чел.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2940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314">
                <a:tc v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endParaRPr lang="ru-RU" sz="11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чел.</a:t>
                      </a: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/∑ кафедр</a:t>
                      </a: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5,0</a:t>
                      </a: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314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победителей университетских и внешних соревнований и конкурсов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чел. / ∑ кафедр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314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публикаций в СМИ и социальных сетях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ед./год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4314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доли выпускников кафедры очной формы обучения, трудоустроившихся в течение трех лет по окончании университета, включая продолживших обучение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  <a:r>
                        <a:rPr lang="ru-RU" sz="95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br>
                        <a:rPr lang="ru-RU" sz="95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(по требованиям мониторинга –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 менее 70 %) 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2427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13433027"/>
            <a:ext cx="2133600" cy="365125"/>
          </a:xfrm>
        </p:spPr>
        <p:txBody>
          <a:bodyPr/>
          <a:lstStyle/>
          <a:p>
            <a:fld id="{50C3E6F0-F6F1-4A99-AB51-8B0675FDF37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0" y="476672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b="1" dirty="0" smtClean="0"/>
              <a:t>ОБРАЗОВАТЕЛЬНАЯ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/>
              <a:t>ДЕЯТЕЛЬНОСТЬ</a:t>
            </a:r>
            <a:endParaRPr lang="ru-RU" sz="28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2711" y="1538790"/>
            <a:ext cx="8198578" cy="2970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КОНТИНГЕНТ ОБУЧАЮЩИХСЯ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36901776"/>
              </p:ext>
            </p:extLst>
          </p:nvPr>
        </p:nvGraphicFramePr>
        <p:xfrm>
          <a:off x="457200" y="1916832"/>
          <a:ext cx="8214088" cy="2200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1436"/>
                <a:gridCol w="2381436"/>
                <a:gridCol w="1725608"/>
                <a:gridCol w="1725608"/>
              </a:tblGrid>
              <a:tr h="311739">
                <a:tc rowSpan="2">
                  <a:txBody>
                    <a:bodyPr/>
                    <a:lstStyle/>
                    <a:p>
                      <a:pPr marL="0" indent="0" algn="ctr" fontAlgn="b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ШИФР И НАПРАВЛЕНИЕ ПОДГОТОВКИ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ОБРАЗОВАТЕЛЬНАЯ ПРОГРАММА</a:t>
                      </a:r>
                      <a:endParaRPr lang="ru-RU" altLang="ru-RU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ОБУЧАЮЩИХСЯ</a:t>
                      </a:r>
                      <a:endParaRPr lang="ru-RU" sz="14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72151">
                <a:tc vMerge="1">
                  <a:txBody>
                    <a:bodyPr/>
                    <a:lstStyle/>
                    <a:p>
                      <a:pPr marL="0" indent="0" algn="ctr" fontAlgn="b"/>
                      <a:endParaRPr lang="ru-RU" sz="18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ctr" fontAlgn="b"/>
                      <a:endParaRPr lang="ru-RU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ОЧНО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в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т.ч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 с возмещением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затрат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ЗАОЧНО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в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с возмещением затрат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72151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38.03.02 «Менеджмент»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бакалавриат</a:t>
                      </a: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38.03.02-02 </a:t>
                      </a:r>
                      <a:b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Маркетинг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ru-RU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ru-RU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2151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38.04.02 «Менеджмент» магистратура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38.02.04-02 </a:t>
                      </a:r>
                      <a:b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Корпоративный маркетинг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ru-RU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/ </a:t>
                      </a:r>
                      <a:r>
                        <a:rPr lang="ru-RU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2151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b"/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68/68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sng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61/57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00034" y="4143380"/>
            <a:ext cx="8198578" cy="2970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ОБЪЕМ УЧЕБНОЙ НАГРУЗКИ, ЗАКРЕПЛЕННОЙ ЗА КАФЕДРОЙ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35946543"/>
              </p:ext>
            </p:extLst>
          </p:nvPr>
        </p:nvGraphicFramePr>
        <p:xfrm>
          <a:off x="500034" y="4429132"/>
          <a:ext cx="8215201" cy="1045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79409"/>
                <a:gridCol w="1945264"/>
                <a:gridCol w="1945264"/>
                <a:gridCol w="1945264"/>
              </a:tblGrid>
              <a:tr h="261252"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УЧЕБНЫЙ</a:t>
                      </a:r>
                      <a:r>
                        <a:rPr lang="ru-RU" sz="14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ГОД</a:t>
                      </a:r>
                      <a:endParaRPr lang="ru-RU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2016 / 2017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2017 / 2018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2018 / 2019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1252"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ВСЕГО ЧАСОВ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6772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6261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7803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1252">
                <a:tc>
                  <a:txBody>
                    <a:bodyPr/>
                    <a:lstStyle/>
                    <a:p>
                      <a:pPr marL="92075" indent="0" algn="ctr" fontAlgn="b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 лекционные занятия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1475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1581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1252">
                <a:tc>
                  <a:txBody>
                    <a:bodyPr/>
                    <a:lstStyle/>
                    <a:p>
                      <a:pPr marL="92075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4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практические занятия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2348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472711" y="5517232"/>
            <a:ext cx="8198578" cy="5040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КАФЕДРА МАРКЕТИНГА ЯВЛЯЕТСЯ ВЫПУСКАЮЩЕЙ 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95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0" y="593685"/>
            <a:ext cx="9144000" cy="67507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600" b="1" dirty="0" smtClean="0"/>
              <a:t>НАШИ ВЫПУСКНИКИ – </a:t>
            </a:r>
            <a:br>
              <a:rPr lang="ru-RU" sz="2600" b="1" dirty="0" smtClean="0"/>
            </a:br>
            <a:r>
              <a:rPr lang="ru-RU" sz="2600" b="1" dirty="0" smtClean="0"/>
              <a:t>НАША ГОРДОСТЬ!</a:t>
            </a:r>
            <a:endParaRPr lang="ru-RU" sz="2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40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2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1484784"/>
            <a:ext cx="3456385" cy="2709256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4266048"/>
            <a:ext cx="3456385" cy="189925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0426194"/>
              </p:ext>
            </p:extLst>
          </p:nvPr>
        </p:nvGraphicFramePr>
        <p:xfrm>
          <a:off x="3851920" y="1466754"/>
          <a:ext cx="4824536" cy="46985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144"/>
                <a:gridCol w="3528392"/>
              </a:tblGrid>
              <a:tr h="190315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ВЫПУСКНИК: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  <a:tab pos="447675" algn="l"/>
                        </a:tabLst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ДОЛЖНОСТЬ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236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Шумаров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И.В.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Начальник отдела проведения торгов ООО «ТД Агро-Белогорье» г. Белгород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2364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Туманов С.А.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Глава администрации </a:t>
                      </a:r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Тавровского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сельского поселения (Белгородская обл., Белгородский район)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2364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Мишуркин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А.В.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Директор ООО «Омикрон» (г. Белгород)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2364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Голдобин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А. Н.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Начальник сектора торгового маркетинга ПАО «Сбербанк» (г. Воронеж)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2364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Гулевский М.П.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Начальник управления Белгородского отделения ПАО «Сбербанк России» (г. Белгород)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2364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Новоченко А.А.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Учредитель ООО «ЕОР ТЕХНОЛОГИИ» ( г. Москва)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2364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Сердюкова</a:t>
                      </a: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К.Ю.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Управляющая розничной сетью компании «Розы Белогорья» (г. Белгород)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2364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Береговой С.Н.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Директор службы информации радио «Говорит Москва» (г. Москва)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69322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Дубровина Т.А. 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Старший преподаватель кафедры маркетинга БГТУ им. В.Г. Шухова. Многократный дипломант международных научно-практических форумов.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467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5"/>
          <p:cNvSpPr txBox="1">
            <a:spLocks/>
          </p:cNvSpPr>
          <p:nvPr/>
        </p:nvSpPr>
        <p:spPr>
          <a:xfrm>
            <a:off x="0" y="476672"/>
            <a:ext cx="9144000" cy="792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/>
              <a:t>КУЛЬТУРНО-ВОСПИТАТЕЛЬНАЯ </a:t>
            </a:r>
            <a:r>
              <a:rPr lang="ru-RU" sz="2600" b="1" dirty="0" smtClean="0"/>
              <a:t/>
            </a:r>
            <a:br>
              <a:rPr lang="ru-RU" sz="2600" b="1" dirty="0" smtClean="0"/>
            </a:br>
            <a:r>
              <a:rPr lang="ru-RU" sz="2600" b="1" dirty="0" smtClean="0"/>
              <a:t>И </a:t>
            </a:r>
            <a:r>
              <a:rPr lang="ru-RU" sz="2600" b="1" dirty="0"/>
              <a:t>СОЦИАЛЬНАЯ </a:t>
            </a:r>
            <a:r>
              <a:rPr lang="ru-RU" sz="2600" b="1" dirty="0" smtClean="0"/>
              <a:t>ДЕЯТЕЛЬНОСТЬ</a:t>
            </a:r>
            <a:endParaRPr lang="ru-RU" sz="2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41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38"/>
          <a:stretch/>
        </p:blipFill>
        <p:spPr>
          <a:xfrm>
            <a:off x="755576" y="1514950"/>
            <a:ext cx="3135852" cy="24181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75" b="4654"/>
          <a:stretch/>
        </p:blipFill>
        <p:spPr>
          <a:xfrm>
            <a:off x="3963436" y="1530258"/>
            <a:ext cx="4396890" cy="2402797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532512" y="4005272"/>
            <a:ext cx="8078977" cy="2160032"/>
            <a:chOff x="309447" y="3861256"/>
            <a:chExt cx="8078977" cy="2160032"/>
          </a:xfrm>
        </p:grpSpPr>
        <p:pic>
          <p:nvPicPr>
            <p:cNvPr id="9" name="Объект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9447" y="3861256"/>
              <a:ext cx="3442299" cy="216003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19535" y="3861256"/>
              <a:ext cx="2168889" cy="216003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519" r="9832"/>
            <a:stretch/>
          </p:blipFill>
          <p:spPr>
            <a:xfrm>
              <a:off x="3833408" y="3861256"/>
              <a:ext cx="2322768" cy="2160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084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5"/>
          <p:cNvSpPr txBox="1">
            <a:spLocks/>
          </p:cNvSpPr>
          <p:nvPr/>
        </p:nvSpPr>
        <p:spPr>
          <a:xfrm>
            <a:off x="0" y="548680"/>
            <a:ext cx="9144000" cy="720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600" b="1" dirty="0" smtClean="0"/>
              <a:t>УЧАСТИЕ В СОЦИАЛЬНО-ЗНАЧИМЫХ</a:t>
            </a:r>
          </a:p>
          <a:p>
            <a:pPr>
              <a:lnSpc>
                <a:spcPct val="80000"/>
              </a:lnSpc>
            </a:pPr>
            <a:r>
              <a:rPr lang="ru-RU" sz="2600" b="1" dirty="0" smtClean="0"/>
              <a:t>МАРКЕТИНГОВЫХ ПРОЕКТАХ </a:t>
            </a:r>
            <a:endParaRPr lang="ru-RU" sz="2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42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467545" y="1685940"/>
            <a:ext cx="8136904" cy="4263340"/>
            <a:chOff x="467545" y="1556792"/>
            <a:chExt cx="8136904" cy="426334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7546" y="1556792"/>
              <a:ext cx="614700" cy="864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47374" y="1556792"/>
              <a:ext cx="1897410" cy="864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370"/>
            <a:stretch/>
          </p:blipFill>
          <p:spPr>
            <a:xfrm>
              <a:off x="467546" y="2492896"/>
              <a:ext cx="1628533" cy="9000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44784" y="2492896"/>
              <a:ext cx="900000" cy="90000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7547" y="3444387"/>
              <a:ext cx="1643559" cy="171280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flipH="1">
              <a:off x="467545" y="5229200"/>
              <a:ext cx="1628534" cy="5909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200" b="1" dirty="0"/>
                <a:t>Анисимова Марина, </a:t>
              </a:r>
              <a:endParaRPr lang="ru-RU" sz="1200" b="1" dirty="0" smtClean="0"/>
            </a:p>
            <a:p>
              <a:pPr algn="ctr">
                <a:lnSpc>
                  <a:spcPct val="90000"/>
                </a:lnSpc>
              </a:pPr>
              <a:r>
                <a:rPr lang="ru-RU" sz="1200" dirty="0" smtClean="0"/>
                <a:t>директор </a:t>
              </a:r>
              <a:r>
                <a:rPr lang="ru-RU" sz="1200" dirty="0"/>
                <a:t>АНО </a:t>
              </a:r>
              <a:r>
                <a:rPr lang="ru-RU" sz="1200" dirty="0" smtClean="0"/>
                <a:t>«БЕЗ ГРАНИЦ»</a:t>
              </a:r>
              <a:endParaRPr lang="ru-RU" sz="120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131840" y="1556792"/>
              <a:ext cx="5472608" cy="18235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72000" tIns="36000" rIns="72000" bIns="36000">
              <a:spAutoFit/>
            </a:bodyPr>
            <a:lstStyle/>
            <a:p>
              <a:pPr indent="0">
                <a:lnSpc>
                  <a:spcPct val="90000"/>
                </a:lnSpc>
                <a:spcBef>
                  <a:spcPts val="0"/>
                </a:spcBef>
                <a:buNone/>
              </a:pPr>
              <a:r>
                <a:rPr lang="ru-RU" sz="1250" b="1" dirty="0" smtClean="0"/>
                <a:t>ПРОЕКТ: </a:t>
              </a:r>
              <a:r>
                <a:rPr lang="ru-RU" sz="1250" dirty="0"/>
                <a:t>«Особые путешествия</a:t>
              </a:r>
              <a:r>
                <a:rPr lang="ru-RU" sz="1250" dirty="0" smtClean="0"/>
                <a:t>» (комплекс маркетинга)</a:t>
              </a:r>
              <a:endParaRPr lang="ru-RU" sz="1250" dirty="0"/>
            </a:p>
            <a:p>
              <a:pPr>
                <a:lnSpc>
                  <a:spcPct val="90000"/>
                </a:lnSpc>
              </a:pPr>
              <a:r>
                <a:rPr lang="ru-RU" sz="1250" b="1" dirty="0"/>
                <a:t>Команда проекта</a:t>
              </a:r>
              <a:r>
                <a:rPr lang="ru-RU" sz="1250" dirty="0"/>
                <a:t>: </a:t>
              </a:r>
            </a:p>
            <a:p>
              <a:pPr marL="85725" indent="-85725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tabLst>
                  <a:tab pos="85725" algn="l"/>
                </a:tabLst>
              </a:pPr>
              <a:r>
                <a:rPr lang="ru-RU" sz="1250" dirty="0"/>
                <a:t>АНО «Центр инклюзивного туризма и социальной </a:t>
              </a:r>
              <a:r>
                <a:rPr lang="ru-RU" sz="1250" dirty="0" smtClean="0"/>
                <a:t>адаптации для </a:t>
              </a:r>
              <a:r>
                <a:rPr lang="ru-RU" sz="1250" dirty="0"/>
                <a:t>людей с ОВЗ «Без </a:t>
              </a:r>
              <a:r>
                <a:rPr lang="ru-RU" sz="1250" dirty="0" smtClean="0"/>
                <a:t>границ»</a:t>
              </a:r>
            </a:p>
            <a:p>
              <a:pPr marL="85725" indent="-85725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tabLst>
                  <a:tab pos="85725" algn="l"/>
                </a:tabLst>
              </a:pPr>
              <a:r>
                <a:rPr lang="ru-RU" sz="1250" dirty="0" smtClean="0"/>
                <a:t>Благотворительный </a:t>
              </a:r>
              <a:r>
                <a:rPr lang="ru-RU" sz="1250" dirty="0"/>
                <a:t>Фонд «Луч </a:t>
              </a:r>
              <a:r>
                <a:rPr lang="ru-RU" sz="1250" dirty="0" smtClean="0"/>
                <a:t>Света»</a:t>
              </a:r>
            </a:p>
            <a:p>
              <a:pPr marL="85725" indent="-85725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tabLst>
                  <a:tab pos="85725" algn="l"/>
                </a:tabLst>
              </a:pPr>
              <a:r>
                <a:rPr lang="ru-RU" sz="1250" dirty="0" smtClean="0"/>
                <a:t>Куратор </a:t>
              </a:r>
              <a:r>
                <a:rPr lang="ru-RU" sz="1250" dirty="0"/>
                <a:t>проекта Т.С. </a:t>
              </a:r>
              <a:r>
                <a:rPr lang="ru-RU" sz="1250" dirty="0" err="1"/>
                <a:t>Галдун</a:t>
              </a:r>
              <a:r>
                <a:rPr lang="ru-RU" sz="1250" dirty="0"/>
                <a:t>. (договор от 25.10.19)</a:t>
              </a:r>
            </a:p>
            <a:p>
              <a:pPr>
                <a:lnSpc>
                  <a:spcPct val="90000"/>
                </a:lnSpc>
              </a:pPr>
              <a:r>
                <a:rPr lang="ru-RU" sz="1250" b="1" dirty="0" smtClean="0"/>
                <a:t>СОЦИАЛЬНЫЙ ПРОЕКТ </a:t>
              </a:r>
              <a:r>
                <a:rPr lang="ru-RU" sz="1250" dirty="0" smtClean="0"/>
                <a:t>для </a:t>
              </a:r>
              <a:r>
                <a:rPr lang="ru-RU" sz="1250" dirty="0"/>
                <a:t>детей с ОВЗ  «</a:t>
              </a:r>
              <a:r>
                <a:rPr lang="ru-RU" sz="1250" dirty="0" smtClean="0"/>
                <a:t>Дорогами добра</a:t>
              </a:r>
              <a:r>
                <a:rPr lang="ru-RU" sz="1250" dirty="0"/>
                <a:t>» </a:t>
              </a:r>
              <a:r>
                <a:rPr lang="ru-RU" sz="1250" dirty="0" smtClean="0"/>
                <a:t>(разработка коммуникативной стратегии)</a:t>
              </a:r>
            </a:p>
            <a:p>
              <a:pPr>
                <a:lnSpc>
                  <a:spcPct val="90000"/>
                </a:lnSpc>
              </a:pPr>
              <a:r>
                <a:rPr lang="ru-RU" sz="1250" b="1" dirty="0" smtClean="0"/>
                <a:t>ОГБУ </a:t>
              </a:r>
              <a:r>
                <a:rPr lang="ru-RU" sz="1250" dirty="0"/>
                <a:t>«Многопрофильный центр реабилитации» </a:t>
              </a:r>
              <a:r>
                <a:rPr lang="ru-RU" sz="1250" dirty="0" smtClean="0"/>
                <a:t>г</a:t>
              </a:r>
              <a:r>
                <a:rPr lang="ru-RU" sz="1250" dirty="0"/>
                <a:t>. Белгорода </a:t>
              </a:r>
              <a:r>
                <a:rPr lang="ru-RU" sz="1250" dirty="0" smtClean="0"/>
                <a:t/>
              </a:r>
              <a:br>
                <a:rPr lang="ru-RU" sz="1250" dirty="0" smtClean="0"/>
              </a:br>
              <a:r>
                <a:rPr lang="ru-RU" sz="1250" dirty="0" smtClean="0"/>
                <a:t>(</a:t>
              </a:r>
              <a:r>
                <a:rPr lang="ru-RU" sz="1250" dirty="0"/>
                <a:t>договор от 28.11.19) – </a:t>
              </a:r>
              <a:r>
                <a:rPr lang="ru-RU" sz="1250" dirty="0" smtClean="0"/>
                <a:t>(ИВЕНТ-МАРКЕТИНГ)</a:t>
              </a:r>
              <a:endParaRPr lang="ru-RU" sz="1250" dirty="0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44784" y="3444388"/>
              <a:ext cx="3194278" cy="2375744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720" r="2221"/>
            <a:stretch/>
          </p:blipFill>
          <p:spPr>
            <a:xfrm>
              <a:off x="5374897" y="3444387"/>
              <a:ext cx="3229552" cy="23757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274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920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/>
              <a:t>СТРАТЕГИЯ РАЗВИТИЯ </a:t>
            </a:r>
            <a:br>
              <a:rPr lang="ru-RU" sz="2800" b="1" dirty="0" smtClean="0"/>
            </a:br>
            <a:r>
              <a:rPr lang="ru-RU" sz="2800" b="1" dirty="0" smtClean="0"/>
              <a:t>КАФЕДРЫ МАРКЕТИНГА</a:t>
            </a:r>
            <a:endParaRPr lang="ru-RU" sz="28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61422" y="2122186"/>
            <a:ext cx="4038570" cy="5760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68876" y="2770258"/>
            <a:ext cx="4031116" cy="12438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/>
          <p:cNvSpPr txBox="1"/>
          <p:nvPr/>
        </p:nvSpPr>
        <p:spPr>
          <a:xfrm>
            <a:off x="455301" y="2179385"/>
            <a:ext cx="4044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>
                    <a:lumMod val="95000"/>
                  </a:schemeClr>
                </a:solidFill>
              </a:rPr>
              <a:t>1. СТУДЕНТЫ</a:t>
            </a:r>
            <a:endParaRPr lang="ru-RU" sz="2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4096" y="2820145"/>
            <a:ext cx="3900675" cy="114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700" dirty="0"/>
              <a:t>Цель: студент-</a:t>
            </a:r>
            <a:r>
              <a:rPr lang="ru-RU" sz="1700" dirty="0" err="1"/>
              <a:t>инноватор</a:t>
            </a:r>
            <a:endParaRPr lang="ru-RU" sz="1700" dirty="0"/>
          </a:p>
          <a:p>
            <a:pPr algn="ctr">
              <a:lnSpc>
                <a:spcPct val="80000"/>
              </a:lnSpc>
            </a:pPr>
            <a:r>
              <a:rPr lang="ru-RU" sz="1700" dirty="0"/>
              <a:t>(обеспечение студентов актуальными профессиональными знаниями с целью развития предпринимательских и иных компетенций)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636554" y="2109902"/>
            <a:ext cx="4038570" cy="57606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644008" y="2757974"/>
            <a:ext cx="4031116" cy="125609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4630433" y="2167101"/>
            <a:ext cx="4044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>
                    <a:lumMod val="95000"/>
                  </a:schemeClr>
                </a:solidFill>
              </a:rPr>
              <a:t>2. ПРЕПОДАВАТЕЛИ</a:t>
            </a:r>
            <a:endParaRPr lang="ru-RU" sz="2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61422" y="4116359"/>
            <a:ext cx="4038570" cy="5760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68876" y="4764431"/>
            <a:ext cx="4031116" cy="12298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455301" y="4173558"/>
            <a:ext cx="4044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>
                    <a:lumMod val="95000"/>
                  </a:schemeClr>
                </a:solidFill>
              </a:rPr>
              <a:t>3. ПАРТНЁРЫ</a:t>
            </a:r>
            <a:endParaRPr lang="ru-RU" sz="2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4096" y="4911986"/>
            <a:ext cx="3900675" cy="93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700" dirty="0"/>
              <a:t>Цель: партнеры </a:t>
            </a:r>
            <a:r>
              <a:rPr lang="ru-RU" sz="1700" dirty="0" err="1"/>
              <a:t>инноваторы</a:t>
            </a:r>
            <a:r>
              <a:rPr lang="ru-RU" sz="1700" dirty="0"/>
              <a:t> (формирование устойчивой системы взаимодействия с научными и производственными предприятиями)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36553" y="4116359"/>
            <a:ext cx="4038570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644007" y="4764431"/>
            <a:ext cx="4031116" cy="12298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30432" y="4173558"/>
            <a:ext cx="4044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>
                    <a:lumMod val="95000"/>
                  </a:schemeClr>
                </a:solidFill>
              </a:rPr>
              <a:t>4. НАУЧНАЯ И УЧЕБНАЯ РАБОТА</a:t>
            </a:r>
            <a:endParaRPr lang="ru-RU" sz="2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9227" y="4902268"/>
            <a:ext cx="3900675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700" dirty="0"/>
              <a:t>Интеграция научной и учебной деятельности кафедры, создание коллективной ноосферы </a:t>
            </a:r>
            <a:r>
              <a:rPr lang="ru-RU" sz="1700" dirty="0" smtClean="0"/>
              <a:t/>
            </a:r>
            <a:br>
              <a:rPr lang="ru-RU" sz="1700" dirty="0" smtClean="0"/>
            </a:br>
            <a:r>
              <a:rPr lang="ru-RU" sz="1700" dirty="0" smtClean="0"/>
              <a:t>(</a:t>
            </a:r>
            <a:r>
              <a:rPr lang="ru-RU" sz="1700" dirty="0"/>
              <a:t>человек-вуз-бизнес)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702439" y="2816632"/>
            <a:ext cx="39006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700" dirty="0"/>
              <a:t>Цель: преподаватель – </a:t>
            </a:r>
            <a:r>
              <a:rPr lang="ru-RU" sz="1700" dirty="0" err="1"/>
              <a:t>инноватор</a:t>
            </a:r>
            <a:endParaRPr lang="ru-RU" sz="1700" dirty="0"/>
          </a:p>
          <a:p>
            <a:pPr algn="ctr">
              <a:lnSpc>
                <a:spcPct val="80000"/>
              </a:lnSpc>
            </a:pPr>
            <a:r>
              <a:rPr lang="ru-RU" sz="1700" dirty="0"/>
              <a:t>(создание условий постоянного персонального развития сотрудников кафедры, использование креативных технологий)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76545" y="1538790"/>
            <a:ext cx="8198578" cy="459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468876" y="1538790"/>
            <a:ext cx="820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ysClr val="windowText" lastClr="000000"/>
                </a:solidFill>
              </a:rPr>
              <a:t>КЛЮЧЕВЫЕ ЭЛЕМЕНТЫ СТРАТЕГИИ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43</a:t>
            </a:fld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60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920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/>
              <a:t>СТРАТЕГИЯ РАЗВИТИЯ </a:t>
            </a:r>
            <a:br>
              <a:rPr lang="ru-RU" sz="2800" b="1" dirty="0" smtClean="0"/>
            </a:br>
            <a:r>
              <a:rPr lang="ru-RU" sz="2800" b="1" dirty="0" smtClean="0"/>
              <a:t>КАФЕДРЫ МАРКЕТИНГА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556792"/>
            <a:ext cx="4320480" cy="459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556792"/>
            <a:ext cx="260902" cy="45905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20434" y="1556792"/>
            <a:ext cx="387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ysClr val="windowText" lastClr="000000"/>
                </a:solidFill>
              </a:rPr>
              <a:t>СТУДЕНТЫ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415" y="2132856"/>
            <a:ext cx="4059578" cy="7340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" bIns="144000" rtlCol="0">
            <a:spAutoFit/>
          </a:bodyPr>
          <a:lstStyle/>
          <a:p>
            <a:pPr marL="0" lvl="1">
              <a:lnSpc>
                <a:spcPct val="90000"/>
              </a:lnSpc>
            </a:pPr>
            <a:r>
              <a:rPr lang="ru-RU" sz="1600" b="1" dirty="0" smtClean="0"/>
              <a:t>1. </a:t>
            </a:r>
            <a:r>
              <a:rPr lang="ru-RU" sz="1600" b="1" dirty="0"/>
              <a:t>Развитие</a:t>
            </a:r>
            <a:r>
              <a:rPr lang="ru-RU" sz="1600" b="1" dirty="0" smtClean="0"/>
              <a:t> взаимодействия по схеме</a:t>
            </a:r>
            <a:br>
              <a:rPr lang="ru-RU" sz="1600" b="1" dirty="0" smtClean="0"/>
            </a:br>
            <a:r>
              <a:rPr lang="ru-RU" sz="1600" b="1" u="sng" dirty="0" smtClean="0"/>
              <a:t>ВЫТАЛКИВАНИЯ</a:t>
            </a:r>
            <a:r>
              <a:rPr lang="ru-RU" sz="1600" b="1" dirty="0" smtClean="0"/>
              <a:t> И </a:t>
            </a:r>
            <a:r>
              <a:rPr lang="ru-RU" sz="1600" b="1" u="sng" dirty="0" smtClean="0"/>
              <a:t>ВЫТЯГИВАНИЯ</a:t>
            </a:r>
            <a:endParaRPr lang="ru-RU" sz="1600" b="1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2967335"/>
            <a:ext cx="4320481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en-US"/>
            </a:defPPr>
            <a:lvl2pPr marL="0" lvl="1">
              <a:lnSpc>
                <a:spcPct val="80000"/>
              </a:lnSpc>
              <a:defRPr sz="1000" b="1"/>
            </a:lvl2pPr>
          </a:lstStyle>
          <a:p>
            <a:pPr lvl="1"/>
            <a:r>
              <a:rPr lang="ru-RU" dirty="0"/>
              <a:t>Схема ВЫТАЛКИВАНИЯ – </a:t>
            </a:r>
            <a:r>
              <a:rPr lang="ru-RU" b="0" dirty="0"/>
              <a:t>формирование на этапе обучения уникальных персональных компетенций студента в соответствии с его персональным выбором будущей области трудоустройства)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512" y="3399383"/>
            <a:ext cx="4320481" cy="461665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000" b="1" dirty="0"/>
              <a:t>Схема </a:t>
            </a:r>
            <a:r>
              <a:rPr lang="ru-RU" sz="1000" b="1" dirty="0" smtClean="0"/>
              <a:t>ВЫТЯГИВАНИЯ – </a:t>
            </a:r>
            <a:r>
              <a:rPr lang="ru-RU" sz="1000" dirty="0" smtClean="0"/>
              <a:t>формирование </a:t>
            </a:r>
            <a:r>
              <a:rPr lang="ru-RU" sz="1000" dirty="0"/>
              <a:t>на этапе обучения уникальных персональных компетенций студента по заранее определённым критериям, выбранных будущим работодателем (кадровое сопровождение</a:t>
            </a:r>
            <a:r>
              <a:rPr lang="ru-RU" sz="1000" dirty="0" smtClean="0"/>
              <a:t>)</a:t>
            </a:r>
            <a:endParaRPr lang="ru-RU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440414" y="3939899"/>
            <a:ext cx="4059579" cy="683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2. Развитие коммуникационного сопряжения </a:t>
            </a:r>
            <a:r>
              <a:rPr lang="ru-RU" sz="1600" b="1" dirty="0" smtClean="0"/>
              <a:t>учащихся</a:t>
            </a:r>
            <a:r>
              <a:rPr lang="ru-RU" sz="1600" b="1" dirty="0"/>
              <a:t>, выпускников и преподавателей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44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79513" y="3939899"/>
            <a:ext cx="260902" cy="6832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440414" y="4688449"/>
            <a:ext cx="4059579" cy="684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" bIns="144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3. Развитие кафедральной </a:t>
            </a:r>
            <a:r>
              <a:rPr lang="ru-RU" sz="1600" b="1" dirty="0" smtClean="0"/>
              <a:t>интерактивной площадки </a:t>
            </a:r>
            <a:r>
              <a:rPr lang="ru-RU" sz="1600" b="1" dirty="0"/>
              <a:t>на базе социальных </a:t>
            </a:r>
            <a:r>
              <a:rPr lang="ru-RU" sz="1600" b="1" dirty="0" smtClean="0"/>
              <a:t>сетей </a:t>
            </a:r>
            <a:endParaRPr lang="ru-RU" sz="1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904911" y="1556791"/>
            <a:ext cx="4005051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400" b="1" dirty="0" smtClean="0">
                <a:solidFill>
                  <a:sysClr val="windowText" lastClr="000000"/>
                </a:solidFill>
              </a:rPr>
              <a:t>ПРЕПОДАВАТЕЛИ</a:t>
            </a:r>
            <a:endParaRPr lang="ru-RU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644008" y="1556792"/>
            <a:ext cx="260903" cy="4590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4904910" y="3933056"/>
            <a:ext cx="4005051" cy="684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" bIns="144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3. Развитие индивидуальных авторских</a:t>
            </a:r>
          </a:p>
          <a:p>
            <a:pPr marL="0" lvl="1">
              <a:lnSpc>
                <a:spcPct val="80000"/>
              </a:lnSpc>
            </a:pPr>
            <a:r>
              <a:rPr lang="ru-RU" sz="1600" b="1" dirty="0"/>
              <a:t>учебных модулей 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4644008" y="3943936"/>
            <a:ext cx="260902" cy="672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179512" y="4688449"/>
            <a:ext cx="260902" cy="672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179512" y="2132855"/>
            <a:ext cx="260902" cy="7664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4904911" y="4699328"/>
            <a:ext cx="4005051" cy="6636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36000" bIns="36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4. Обеспечение выполнения научных и учебных задач поставленных в индивидуальных планах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4644008" y="4699328"/>
            <a:ext cx="260902" cy="672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4904911" y="2132856"/>
            <a:ext cx="4005051" cy="7664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36000" bIns="36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400" b="1" dirty="0"/>
              <a:t>1. Обеспечение условий постоянного повышения квалификации и творческого потенциала сотрудников кафедры на базе организаций и проектов, в </a:t>
            </a:r>
            <a:r>
              <a:rPr lang="ru-RU" sz="1400" b="1" dirty="0" err="1"/>
              <a:t>т.ч</a:t>
            </a:r>
            <a:r>
              <a:rPr lang="ru-RU" sz="1400" b="1" dirty="0"/>
              <a:t>. международных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904911" y="2995564"/>
            <a:ext cx="4005051" cy="8654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36000" bIns="36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2. Развитие концепции «бережливого </a:t>
            </a:r>
            <a:r>
              <a:rPr lang="ru-RU" sz="1600" b="1" dirty="0" smtClean="0"/>
              <a:t>производства» и </a:t>
            </a:r>
            <a:r>
              <a:rPr lang="ru-RU" sz="1600" b="1" dirty="0"/>
              <a:t>социально-этичного маркетинга </a:t>
            </a:r>
            <a:r>
              <a:rPr lang="ru-RU" sz="1600" b="1" dirty="0" smtClean="0"/>
              <a:t>при </a:t>
            </a:r>
            <a:r>
              <a:rPr lang="ru-RU" sz="1600" b="1" dirty="0"/>
              <a:t>обеспечении работы кафедры 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4644009" y="2995564"/>
            <a:ext cx="260902" cy="8654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4644008" y="2132855"/>
            <a:ext cx="260902" cy="7664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67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920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/>
              <a:t>СТРАТЕГИЯ РАЗВИТИЯ </a:t>
            </a:r>
            <a:br>
              <a:rPr lang="ru-RU" sz="2800" b="1" dirty="0" smtClean="0"/>
            </a:br>
            <a:r>
              <a:rPr lang="ru-RU" sz="2800" b="1" dirty="0" smtClean="0"/>
              <a:t>КАФЕДРЫ МАРКЕТИНГА</a:t>
            </a:r>
            <a:endParaRPr lang="ru-RU" sz="28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79512" y="1556792"/>
            <a:ext cx="4320480" cy="4590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79512" y="1556792"/>
            <a:ext cx="260902" cy="4590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620434" y="1556792"/>
            <a:ext cx="387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solidFill>
                  <a:sysClr val="windowText" lastClr="000000"/>
                </a:solidFill>
              </a:rPr>
              <a:t>ПАРТНЁРЫ</a:t>
            </a:r>
            <a:endParaRPr lang="ru-RU" sz="2300" b="1" dirty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0415" y="2132856"/>
            <a:ext cx="4059578" cy="6636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36000" bIns="36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1. Развитие принятой концепции «кросс-интеграции» с предприятиями города и региона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0414" y="2932207"/>
            <a:ext cx="4059579" cy="70173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>
            <a:defPPr>
              <a:defRPr lang="en-US"/>
            </a:defPPr>
            <a:lvl2pPr marL="0" lvl="1">
              <a:lnSpc>
                <a:spcPct val="80000"/>
              </a:lnSpc>
              <a:defRPr sz="1000" b="1"/>
            </a:lvl2pPr>
          </a:lstStyle>
          <a:p>
            <a:pPr lvl="1">
              <a:lnSpc>
                <a:spcPct val="90000"/>
              </a:lnSpc>
            </a:pPr>
            <a:r>
              <a:rPr lang="ru-RU" sz="1100" dirty="0"/>
              <a:t>Кросс-интегративное взаимодействие</a:t>
            </a:r>
            <a:r>
              <a:rPr lang="ru-RU" sz="1100" b="0" dirty="0"/>
              <a:t> – это </a:t>
            </a:r>
            <a:r>
              <a:rPr lang="ru-RU" sz="1100" b="0" dirty="0" smtClean="0"/>
              <a:t>форма взаимодействия </a:t>
            </a:r>
            <a:r>
              <a:rPr lang="ru-RU" sz="1100" b="0" dirty="0"/>
              <a:t>с внешним предприятием-партнёром, при котором осуществляется обмен научными и предпринимательскими компетенциями.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0414" y="3723875"/>
            <a:ext cx="4059579" cy="683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2. Увеличение количества площадок проведения производственных практик студентами и выпускниками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45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79513" y="3723875"/>
            <a:ext cx="260902" cy="6832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40414" y="4509120"/>
            <a:ext cx="4059579" cy="6636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36000" bIns="36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3. Интеграция в сформированные территориально-производственные кластеры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04911" y="1556791"/>
            <a:ext cx="400505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ru-RU" sz="2300" b="1" dirty="0">
                <a:solidFill>
                  <a:sysClr val="windowText" lastClr="000000"/>
                </a:solidFill>
              </a:rPr>
              <a:t>НАУЧНАЯ И УЧЕБНАЯ РАБОТА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04911" y="2132856"/>
            <a:ext cx="4005051" cy="6818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36000" bIns="36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1. Разработка и внедрение в учебный процесс авторских учебных модулей, в том числе e-</a:t>
            </a:r>
            <a:r>
              <a:rPr lang="ru-RU" sz="1600" b="1" dirty="0" err="1"/>
              <a:t>learning</a:t>
            </a:r>
            <a:r>
              <a:rPr lang="ru-RU" sz="1600" b="1" dirty="0"/>
              <a:t> курсов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644008" y="1556792"/>
            <a:ext cx="260903" cy="4590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4904911" y="2932323"/>
            <a:ext cx="4005051" cy="6685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36000" bIns="36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2. Развитие кафедральных научных площадок – регионального клуба маркетологов и дискуссионного клуба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04910" y="3717032"/>
            <a:ext cx="4005051" cy="684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" bIns="144000" rtlCol="0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ru-RU" sz="1600" b="1" dirty="0"/>
              <a:t>3. Увеличение количества заявок на участие </a:t>
            </a:r>
            <a:r>
              <a:rPr lang="ru-RU" sz="1600" b="1" dirty="0" smtClean="0"/>
              <a:t>коллектива </a:t>
            </a:r>
            <a:r>
              <a:rPr lang="ru-RU" sz="1600" b="1" dirty="0"/>
              <a:t>кафедры в НИР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644008" y="3727912"/>
            <a:ext cx="260902" cy="672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179512" y="4509120"/>
            <a:ext cx="260902" cy="672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79512" y="2132856"/>
            <a:ext cx="260902" cy="672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4904911" y="4519999"/>
            <a:ext cx="4005051" cy="684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" bIns="144000" rtlCol="0">
            <a:spAutoFit/>
          </a:bodyPr>
          <a:lstStyle>
            <a:defPPr>
              <a:defRPr lang="en-US"/>
            </a:defPPr>
            <a:lvl2pPr marL="0" lvl="1">
              <a:lnSpc>
                <a:spcPct val="80000"/>
              </a:lnSpc>
              <a:defRPr sz="1600" b="1"/>
            </a:lvl2pPr>
          </a:lstStyle>
          <a:p>
            <a:pPr lvl="1"/>
            <a:r>
              <a:rPr lang="ru-RU" dirty="0"/>
              <a:t>4. Увеличение количества публикаций в рецензируемых изданиях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644008" y="4519999"/>
            <a:ext cx="260902" cy="672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4644008" y="2924944"/>
            <a:ext cx="260902" cy="6832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4644009" y="2132856"/>
            <a:ext cx="260902" cy="68326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4904911" y="5301208"/>
            <a:ext cx="4005051" cy="6636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36000" bIns="36000" rtlCol="0">
            <a:spAutoFit/>
          </a:bodyPr>
          <a:lstStyle>
            <a:defPPr>
              <a:defRPr lang="en-US"/>
            </a:defPPr>
            <a:lvl2pPr marL="0" lvl="1">
              <a:lnSpc>
                <a:spcPct val="80000"/>
              </a:lnSpc>
              <a:defRPr sz="1600" b="1"/>
            </a:lvl2pPr>
          </a:lstStyle>
          <a:p>
            <a:pPr lvl="1"/>
            <a:r>
              <a:rPr lang="ru-RU" dirty="0"/>
              <a:t>5. Переход от концепции «научного наставника» или «научного консультанта» к </a:t>
            </a:r>
            <a:r>
              <a:rPr lang="ru-RU" dirty="0" err="1"/>
              <a:t>mentor</a:t>
            </a:r>
            <a:r>
              <a:rPr lang="ru-RU" dirty="0"/>
              <a:t>-технологии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644008" y="5301208"/>
            <a:ext cx="260902" cy="672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30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920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/>
              <a:t>ДОРОЖНАЯ КАРТА РАЗВИТИЯ </a:t>
            </a:r>
            <a:br>
              <a:rPr lang="ru-RU" sz="2800" b="1" dirty="0" smtClean="0"/>
            </a:br>
            <a:r>
              <a:rPr lang="ru-RU" sz="2800" b="1" dirty="0" smtClean="0"/>
              <a:t>КАФЕДРЫ МАРКЕТИНГА</a:t>
            </a:r>
            <a:endParaRPr lang="ru-RU" sz="2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9271854"/>
              </p:ext>
            </p:extLst>
          </p:nvPr>
        </p:nvGraphicFramePr>
        <p:xfrm>
          <a:off x="476544" y="1538790"/>
          <a:ext cx="8198584" cy="4531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656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64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164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ПОКАЗАТЕЛЬ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ЗНАЧЕНИЕ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ПО ПЛАНУ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88900" indent="0"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ОБРАЗОВАТЕЛЬНАЯ</a:t>
                      </a:r>
                      <a:r>
                        <a:rPr lang="ru-RU" sz="12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ДЕЯТЕЛЬНОСТЬ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образовательной программы бакалавриата, магистратуры в соответствии с </a:t>
                      </a:r>
                      <a:b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ФГОС 3++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и издание учебно-методического материала по новым образовательным программам в соответствии с ФГОС 3++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 соответствии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b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 учебным планом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Подготовка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и размещение научной, учебной и методической литературы в ЭБС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соответствии </a:t>
                      </a:r>
                      <a:b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 планом изданий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Повышение квалификации профессорско-преподавательским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составом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соответствии</a:t>
                      </a:r>
                      <a:b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 планом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и внедрение в учебный процесс авторских учебных модулей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целью более широкого охвата требований профессионального стандарта и формирования компетенций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Реализация концепции «кросс-интеграции» на базе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различных организаций города и области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Привлечение учащихся к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участию в проектах инициированных и поддержанных кафедрой, </a:t>
                      </a:r>
                      <a:b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</a:b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.: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r" fontAlgn="b"/>
                      <a:r>
                        <a:rPr lang="ru-RU" sz="12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 олимпиады регионального, российского и международного значения:</a:t>
                      </a:r>
                      <a:endParaRPr lang="ru-RU" sz="12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r" fontAlgn="b"/>
                      <a:r>
                        <a:rPr lang="ru-RU" sz="12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- конкурсы студенческих научных</a:t>
                      </a:r>
                      <a:r>
                        <a:rPr lang="ru-RU" sz="1200" b="0" i="1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и выпускных работ</a:t>
                      </a:r>
                      <a:r>
                        <a:rPr lang="ru-RU" sz="12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endParaRPr lang="ru-RU" sz="12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ВКР, выполненных по техническим заданиям предприятий–партнеров, и внедрение результатов в практическую деятельность, %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 менее </a:t>
                      </a:r>
                      <a:b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15%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менее </a:t>
                      </a:r>
                      <a:b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Развитие кафедральных научно-образовательных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площадок, количество участников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не менее </a:t>
                      </a:r>
                      <a:b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человек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 менее </a:t>
                      </a:r>
                      <a:b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 человек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Апробация и реализации новых схем и методов обучения 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 течение года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46</a:t>
            </a:fld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2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3878709"/>
              </p:ext>
            </p:extLst>
          </p:nvPr>
        </p:nvGraphicFramePr>
        <p:xfrm>
          <a:off x="476544" y="1538790"/>
          <a:ext cx="8198583" cy="3444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106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39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39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ПОКАЗАТЕЛЬ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ЗНАЧЕНИЕ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ПО ПЛАНУ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88900" indent="0"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НАУЧНО-ИССЛЕДОВАТЕЛЬСКАЯ И ИННОВАЦИОННАЯ </a:t>
                      </a:r>
                      <a:r>
                        <a:rPr lang="ru-RU" sz="12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ДЕЯТЕЛЬНОСТЬ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публикаций в изданиях, рекомендованных ВАК</a:t>
                      </a: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публикаций в изданиях, включённых в базу РИНЦ</a:t>
                      </a: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45</a:t>
                      </a:r>
                      <a:endParaRPr lang="ru-RU" sz="12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50</a:t>
                      </a:r>
                      <a:endParaRPr lang="ru-RU" sz="12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публикаций в изданиях, входящих в базы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WoS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Scopus</a:t>
                      </a: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  <a:endParaRPr lang="ru-RU" sz="12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Издание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монографий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</a:t>
                      </a:r>
                      <a:endParaRPr lang="ru-RU" sz="12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Участие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преподавателей в конференциях различных уровней и направлений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Организация и проведение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кафедральных круглых столов и методических семинаров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заявок на участие коллектива кафедры в НИР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ХОЗДОГОВОРНАЯ </a:t>
                      </a:r>
                      <a:r>
                        <a:rPr lang="ru-RU" sz="12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ДЕЯТЕЛЬНОСТЬ</a:t>
                      </a:r>
                      <a:endParaRPr lang="ru-RU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Объём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доходов кафедры по хозяйственным договорам, по сумме договора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не менее </a:t>
                      </a:r>
                    </a:p>
                    <a:p>
                      <a:pPr algn="ctr" fontAlgn="b"/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500 тыс. руб./чел.</a:t>
                      </a:r>
                      <a:endParaRPr lang="ru-RU" sz="1200" b="0" i="0" u="none" strike="noStrike" kern="1200" baseline="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менее </a:t>
                      </a:r>
                    </a:p>
                    <a:p>
                      <a:pPr algn="ctr" fontAlgn="b"/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 тыс. руб./чел.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КУЛЬТУРНО-ВОСПИТАТЕЛЬНАЯ И ПРОЧАЯ </a:t>
                      </a:r>
                      <a:r>
                        <a:rPr lang="ru-RU" sz="12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ДЕЯТЕЛЬНОСТЬ</a:t>
                      </a:r>
                      <a:endParaRPr lang="ru-RU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Привлечение студентов к участию в волонтёрских и иных общественных движениях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 течение года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Содействие трудоустройству выпускников и реализации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mentor-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технологий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течение года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Участие в прочих </a:t>
                      </a:r>
                      <a:r>
                        <a:rPr lang="ru-RU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внутривузовских</a:t>
                      </a: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и межвузовских мероприятиях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 течение года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5" name="Заголовок 5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920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/>
              <a:t>ДОРОЖНАЯ КАРТА РАЗВИТИЯ </a:t>
            </a:r>
            <a:br>
              <a:rPr lang="ru-RU" sz="2800" b="1" dirty="0" smtClean="0"/>
            </a:br>
            <a:r>
              <a:rPr lang="ru-RU" sz="2800" b="1" dirty="0" smtClean="0"/>
              <a:t>КАФЕДРЫ МАРКЕТИНГА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3"/>
          <p:cNvSpPr txBox="1">
            <a:spLocks/>
          </p:cNvSpPr>
          <p:nvPr/>
        </p:nvSpPr>
        <p:spPr>
          <a:xfrm>
            <a:off x="0" y="6305908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47</a:t>
            </a:fld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894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13289011"/>
            <a:ext cx="2133600" cy="365125"/>
          </a:xfrm>
        </p:spPr>
        <p:txBody>
          <a:bodyPr/>
          <a:lstStyle/>
          <a:p>
            <a:fld id="{50C3E6F0-F6F1-4A99-AB51-8B0675FDF37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0" y="476672"/>
            <a:ext cx="91440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b="1" dirty="0" smtClean="0"/>
              <a:t>ПЕРЕЧЕНЬ ДИСЦИПЛИН,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/>
              <a:t>ЗАКРЕПЛЁННЫХ ЗА КАФЕДРОЙ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2000" y="1556792"/>
            <a:ext cx="8460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ДЛЯ НАПРАВЛЕНИЯ 38.03.02 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8604598"/>
              </p:ext>
            </p:extLst>
          </p:nvPr>
        </p:nvGraphicFramePr>
        <p:xfrm>
          <a:off x="342000" y="1988840"/>
          <a:ext cx="8460000" cy="20924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5000"/>
                <a:gridCol w="2115000"/>
                <a:gridCol w="2115000"/>
                <a:gridCol w="2115000"/>
              </a:tblGrid>
              <a:tr h="16422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Маркетинг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Международный маркетинг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Ценообразование в маркетинге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Маркетинговое </a:t>
                      </a:r>
                      <a:br>
                        <a:rPr lang="ru-RU" sz="1200" dirty="0" smtClean="0">
                          <a:effectLst/>
                        </a:rPr>
                      </a:br>
                      <a:r>
                        <a:rPr lang="ru-RU" sz="1200" dirty="0" smtClean="0">
                          <a:effectLst/>
                        </a:rPr>
                        <a:t>планирование и аудит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2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Деловые коммуникации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Маркетинговый консалтинг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2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Технология рекламы и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Коммерческая деятельность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Маркетинговые исследования и анализ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Оценка эффективности маркетингового проекта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2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Управление цепями поставок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Отраслевой маркетинг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26"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Обоснование инвестиций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Мерчандайзинг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Управление партнерскими отношениями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Статистика и </a:t>
                      </a:r>
                      <a:br>
                        <a:rPr lang="ru-RU" sz="1200" dirty="0" smtClean="0">
                          <a:effectLst/>
                        </a:rPr>
                      </a:br>
                      <a:r>
                        <a:rPr lang="ru-RU" sz="1200" dirty="0" smtClean="0">
                          <a:effectLst/>
                        </a:rPr>
                        <a:t>прогнозирование рынка</a:t>
                      </a:r>
                      <a:endParaRPr lang="ru-RU" sz="1200" dirty="0">
                        <a:effectLst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2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Методы и модели продаж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Маркетинговый аутсорсинг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26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Стратегия и тактика бизнеса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Маркетинг территорий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Информационные системы маркетинга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Управление продуктовым портфелем </a:t>
                      </a:r>
                      <a:endParaRPr lang="ru-RU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2924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Электронная торговля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Управление маркетингом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26"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Маркетинговый контроллинг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Бренд-менеджмент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Управление качеством и  конкурентоспособностью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продукции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2075" indent="0"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26">
                <a:tc gridSpan="4">
                  <a:txBody>
                    <a:bodyPr/>
                    <a:lstStyle/>
                    <a:p>
                      <a:pPr marL="92075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effectLst/>
                        </a:rPr>
                        <a:t>ОБЩЕЕ КОЛИЧЕСТВО ДИСЦИПЛИН - 28</a:t>
                      </a: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42000" y="4216877"/>
            <a:ext cx="8460000" cy="3600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ДЛЯ НАПРАВЛЕНИЯ 38.04.02 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7838470"/>
              </p:ext>
            </p:extLst>
          </p:nvPr>
        </p:nvGraphicFramePr>
        <p:xfrm>
          <a:off x="324000" y="4648925"/>
          <a:ext cx="8496000" cy="1415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32000"/>
                <a:gridCol w="2832000"/>
                <a:gridCol w="2832000"/>
              </a:tblGrid>
              <a:tr h="187643">
                <a:tc rowSpan="2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Управление маркетинговыми проектами</a:t>
                      </a:r>
                      <a:endParaRPr lang="ru-RU" sz="2800" dirty="0" smtClean="0">
                        <a:effectLst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Инновационные технологии в маркетинге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Конъюнктурно-ценовые исследования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7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Ценовая политика и трейд-маркетинг</a:t>
                      </a:r>
                      <a:endParaRPr lang="ru-RU" sz="2800" dirty="0" smtClean="0">
                        <a:effectLst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7643">
                <a:tc rowSpan="2"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Организация и презентация маркетинговых исследований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Эффективность корпоративного маркетинга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Продажи: организация и управление</a:t>
                      </a:r>
                      <a:endParaRPr lang="ru-RU" sz="2800" dirty="0" smtClean="0">
                        <a:effectLst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7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Управление BTL-коммуникациями</a:t>
                      </a:r>
                      <a:endParaRPr lang="ru-RU" sz="2800" dirty="0" smtClean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Адаптивное управление продуктовым портфелем корпорации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Менеджмент конкурентоспособности предприятия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Коммуникационная поддержка маркетинговых решений</a:t>
                      </a:r>
                      <a:endParaRPr lang="ru-RU" sz="2800" dirty="0" smtClean="0">
                        <a:effectLst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4226">
                <a:tc gridSpan="3">
                  <a:txBody>
                    <a:bodyPr/>
                    <a:lstStyle/>
                    <a:p>
                      <a:pPr marL="92075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>
                          <a:effectLst/>
                        </a:rPr>
                        <a:t>ОБЩЕЕ КОЛИЧЕСТВО ДИСЦИПЛИН - 11</a:t>
                      </a:r>
                    </a:p>
                  </a:txBody>
                  <a:tcPr marL="9525" marR="9525" marT="36000" marB="36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8756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9400579"/>
            <a:ext cx="2133600" cy="365125"/>
          </a:xfrm>
        </p:spPr>
        <p:txBody>
          <a:bodyPr/>
          <a:lstStyle/>
          <a:p>
            <a:fld id="{50C3E6F0-F6F1-4A99-AB51-8B0675FDF37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Заголовок 5"/>
          <p:cNvSpPr txBox="1">
            <a:spLocks/>
          </p:cNvSpPr>
          <p:nvPr/>
        </p:nvSpPr>
        <p:spPr>
          <a:xfrm>
            <a:off x="0" y="404664"/>
            <a:ext cx="91440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2400" b="1" dirty="0" smtClean="0"/>
              <a:t>ПЕРЕЧЕНЬ ДИСЦИПЛИН,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ЗАКРЕПЛЁННЫХ ЗА КАФЕДРОЙ ДЛЯ НАПРАВЛЕНИЙ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/>
              <a:t>ПОДГОТОВКИ РЕАЛИЗУЕМЫХ ДРУГИМИ КАФЕДРАМИ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1948450"/>
              </p:ext>
            </p:extLst>
          </p:nvPr>
        </p:nvGraphicFramePr>
        <p:xfrm>
          <a:off x="342000" y="1427956"/>
          <a:ext cx="8460000" cy="4461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2333"/>
                <a:gridCol w="3357845"/>
                <a:gridCol w="4659822"/>
              </a:tblGrid>
              <a:tr h="34703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НАПРАВЛЕНИЕ ПОДГОТОВКИ </a:t>
                      </a:r>
                      <a:b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(КОД, НАИМЕНОВАНИЕ)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НАЗВАНИЕ ДИСЦИПЛИНЫ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5503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09.03.03 Прикладная информатика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Основы предпринимательской деятельности и бизнеса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503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18.03.01 Химическая технология </a:t>
                      </a:r>
                      <a:endParaRPr lang="ru-RU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Экономика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503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21.05.01  Прикладная геодезия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Менеджмент и маркетинг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1363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23.03.03 Эксплуатация транспортно-технологических машин и комплексов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Маркетинг </a:t>
                      </a:r>
                    </a:p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4015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23.04.03 Эксплуатация транспортно-технологических машин и комплексов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Менеджмент инноваций и экономические риски в сфере эксплуатации транспортно-технологических машин и комплексов</a:t>
                      </a:r>
                    </a:p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Инновационные и технологические риски деятельности сервисных предприятий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1363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27.15.01 Строительство железных дорог, мостов и транспортных тоннелей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Транспортная логистика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503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38.03.01  Экономика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Маркетинг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7689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38.03.05  Бизнес-информатика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Маркетинг</a:t>
                      </a:r>
                    </a:p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Маркетинг и реклама в электронном бизнесе</a:t>
                      </a:r>
                    </a:p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Рынки ИКТ и организация продаж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1363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38.03.10  Жилищное хозяйство и коммунальная инфраструктура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Основы маркетинга</a:t>
                      </a:r>
                    </a:p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Организация и презентация маркетинговых исследований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5036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38.04.01 Экономика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Управление конкурентоспособностью фирмы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94015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38.06.01 Экономика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Методология и современные технологии научных  коммуникаций</a:t>
                      </a:r>
                    </a:p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Методология формирования и организации управления инновационным развитием промышленных систем. </a:t>
                      </a:r>
                    </a:p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Экономика, организация и управление наукоемкими производствами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7689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b"/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41.03.06 Публичная политика и социальные науки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Связи с общественностью в органах власти</a:t>
                      </a:r>
                    </a:p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Технология рекламы и PR</a:t>
                      </a:r>
                    </a:p>
                    <a:p>
                      <a:pPr marL="92075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Организация и проведение информационных кампаний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2000" y="5949280"/>
            <a:ext cx="8460000" cy="2517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18000" bIns="18000">
            <a:spAutoFit/>
          </a:bodyPr>
          <a:lstStyle/>
          <a:p>
            <a:pPr marL="92075" algn="ctr" fontAlgn="b">
              <a:defRPr/>
            </a:pPr>
            <a:r>
              <a:rPr lang="ru-RU" sz="1400" b="1" dirty="0"/>
              <a:t>ОБЩЕЕ КОЛИЧЕСТВО ДИСЦИПЛИН - </a:t>
            </a:r>
            <a:r>
              <a:rPr lang="ru-RU" sz="1400" b="1" dirty="0" smtClean="0"/>
              <a:t>20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45098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0" y="490120"/>
            <a:ext cx="9144000" cy="77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b="1" dirty="0" smtClean="0"/>
              <a:t>ОБРАЗОВАТЕЛЬНАЯ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/>
              <a:t>ДЕЯТЕЛЬНОСТЬ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6000" y="1484784"/>
            <a:ext cx="8892000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schemeClr val="tx1"/>
                </a:solidFill>
              </a:rPr>
              <a:t>ИНДИКАТОРЫ ОБРАЗОВАТЕЛЬНОЙ ДЕЯТЕЛЬНОСТИ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ЗА ПЕРИОД 2018-2019 гг. И ПРОГНОЗ НА 2020-2021 гг.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3716477"/>
              </p:ext>
            </p:extLst>
          </p:nvPr>
        </p:nvGraphicFramePr>
        <p:xfrm>
          <a:off x="113113" y="2083651"/>
          <a:ext cx="8917774" cy="38383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73"/>
                <a:gridCol w="2664000"/>
                <a:gridCol w="936000"/>
                <a:gridCol w="1080000"/>
                <a:gridCol w="652379"/>
                <a:gridCol w="800472"/>
                <a:gridCol w="726425"/>
                <a:gridCol w="726425"/>
                <a:gridCol w="1080000"/>
              </a:tblGrid>
              <a:tr h="19322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ВЕЛИЧИНА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</a:t>
                      </a:r>
                      <a:r>
                        <a:rPr lang="ru-RU" sz="950" b="1" baseline="0" dirty="0" smtClean="0">
                          <a:latin typeface="+mj-lt"/>
                        </a:rPr>
                        <a:t> ПОКАЗАТЕЛЯ ПО УНИВЕРСИТЕТУ  2018 г. (ФАКТ)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ИТОГ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 2018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ТЕКУЩАЯ СИТУАЦИЯ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2019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2020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2021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 ПОКАЗАТЕЛЯ ПО УНИВЕРСИТЕТУ 2021 г.</a:t>
                      </a:r>
                      <a:r>
                        <a:rPr lang="ru-RU" sz="950" b="1" baseline="0" dirty="0" smtClean="0">
                          <a:latin typeface="+mj-lt"/>
                        </a:rPr>
                        <a:t> </a:t>
                      </a:r>
                      <a:r>
                        <a:rPr lang="ru-RU" sz="950" b="1" dirty="0" smtClean="0">
                          <a:latin typeface="+mj-lt"/>
                        </a:rPr>
                        <a:t>(ПЛАН)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50212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Средний балл студентов, принятых по результатам единого государственного экзамена на первый курс на обучение по очной форме по программам бакалавриата и 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специалитета</a:t>
                      </a:r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65 баллов - показатель опорного университета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65,05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64,5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381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Контингент студентов по образовательной программе 38.03.02 на выпуске (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бакалавриат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 менее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90% от КЦП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95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95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3815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Контингент студентов по образовательной программе 38.04.02 на выпуске (магистратура)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indent="0" algn="ctr" fontAlgn="b"/>
                      <a:endParaRPr lang="ru-RU" sz="1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92075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7653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обучающихся по программам магистратуры и аспирантуры в общей численности обучающихся по основным образовательным программам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13,34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23,3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635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51624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студентов, успевающих по дисциплинам, преподаваемым работниками из числа ППС кафедры 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 менее 55 % (требование эффективного контракта) 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5094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Удельный вес молодых преподавателей до </a:t>
                      </a:r>
                      <a:b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 лет в общей численности преподавателей кафедры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635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191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0" y="490120"/>
            <a:ext cx="9144000" cy="77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b="1" dirty="0" smtClean="0"/>
              <a:t>ОБРАЗОВАТЕЛЬНАЯ </a:t>
            </a:r>
            <a:br>
              <a:rPr lang="ru-RU" sz="2800" b="1" dirty="0" smtClean="0"/>
            </a:br>
            <a:r>
              <a:rPr lang="ru-RU" sz="2800" b="1" dirty="0" smtClean="0"/>
              <a:t>ДЕЯТЕЛЬНОСТЬ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6293607"/>
              </p:ext>
            </p:extLst>
          </p:nvPr>
        </p:nvGraphicFramePr>
        <p:xfrm>
          <a:off x="123269" y="1442702"/>
          <a:ext cx="8897461" cy="4794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73"/>
                <a:gridCol w="2664000"/>
                <a:gridCol w="936000"/>
                <a:gridCol w="1080000"/>
                <a:gridCol w="709796"/>
                <a:gridCol w="756000"/>
                <a:gridCol w="709796"/>
                <a:gridCol w="709796"/>
                <a:gridCol w="1080000"/>
              </a:tblGrid>
              <a:tr h="55750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5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ВЕЛИЧИНА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</a:t>
                      </a:r>
                      <a:r>
                        <a:rPr lang="ru-RU" sz="950" b="1" baseline="0" dirty="0" smtClean="0">
                          <a:latin typeface="+mj-lt"/>
                        </a:rPr>
                        <a:t> ПОКАЗАТЕЛЯ ПО УНИВЕРСИТЕТУ  2018 г. (ФАКТ)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ИТОГ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 2018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ТЕКУЩАЯ СИТУАЦИЯ</a:t>
                      </a:r>
                    </a:p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2019 г.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2020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ПРОГНОЗ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50" b="1" dirty="0" smtClean="0">
                          <a:latin typeface="+mj-lt"/>
                        </a:rPr>
                        <a:t>2021 г.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50" b="1" dirty="0" smtClean="0">
                          <a:latin typeface="+mj-lt"/>
                        </a:rPr>
                        <a:t>ЗНАЧЕНИЕ ПОКАЗАТЕЛЯ ПО УНИВЕРСИТЕТУ 2021 г.</a:t>
                      </a:r>
                      <a:r>
                        <a:rPr lang="ru-RU" sz="950" b="1" baseline="0" dirty="0" smtClean="0">
                          <a:latin typeface="+mj-lt"/>
                        </a:rPr>
                        <a:t> (</a:t>
                      </a:r>
                      <a:r>
                        <a:rPr lang="ru-RU" sz="950" b="1" dirty="0" smtClean="0">
                          <a:latin typeface="+mj-lt"/>
                        </a:rPr>
                        <a:t>ПЛАН)</a:t>
                      </a:r>
                      <a:endParaRPr lang="ru-RU" sz="950" b="1" dirty="0">
                        <a:latin typeface="+mj-lt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824377"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Количество созданных корпоративных и базовых кафедр (нарастающим итогом) </a:t>
                      </a: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</a:t>
                      </a:r>
                    </a:p>
                    <a:p>
                      <a:pPr marL="0" indent="0" algn="ctr" fontAlgn="b">
                        <a:lnSpc>
                          <a:spcPct val="8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(отношение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количества корпоративных и базовых кафедр</a:t>
                      </a:r>
                      <a:r>
                        <a:rPr lang="ru-RU" sz="95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 количеству выпускающих кафедр)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0,88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1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1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2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2</a:t>
                      </a:r>
                      <a:r>
                        <a:rPr lang="ru-RU" sz="1200" b="1" i="0" u="sng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79932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Количество разработанных онлайн-курсов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ед. 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(отношение количества курсов к количеству кафедр)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tabLst>
                          <a:tab pos="92075" algn="l"/>
                          <a:tab pos="266700" algn="l"/>
                        </a:tabLs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6072">
                <a:tc rowSpan="3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Доля работников из числа руководителей и работников организаций, деятельность которых связана с направленностью (профилем) реализуемой программы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endParaRPr lang="ru-RU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3265">
                <a:tc v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38.03.02 Менеджмент (</a:t>
                      </a:r>
                      <a:r>
                        <a:rPr lang="ru-RU" sz="1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бакалавриат</a:t>
                      </a: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 менее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10% в соотв.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 ФГОС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14,83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14,83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3265">
                <a:tc vMerge="1"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endParaRPr lang="ru-RU" sz="9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38.04.02 Менеджмент (магистратура)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 менее</a:t>
                      </a:r>
                    </a:p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25 % в соотв.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 ФГОС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b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037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Обеспечение учебной литературой и учебно-методическими материалами по дисциплинам кафедры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 менее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8001">
                <a:tc>
                  <a:txBody>
                    <a:bodyPr/>
                    <a:lstStyle/>
                    <a:p>
                      <a:pPr marL="0" indent="0" algn="ctr" fontAlgn="b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lnSpc>
                          <a:spcPct val="90000"/>
                        </a:lnSpc>
                      </a:pPr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Обеспечение документацией по дисциплинам кафедры</a:t>
                      </a:r>
                    </a:p>
                  </a:txBody>
                  <a:tcPr marL="36000" marR="36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90000"/>
                        </a:lnSpc>
                      </a:pP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менее </a:t>
                      </a:r>
                      <a:b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9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18000" marR="18000" marT="18000" marB="18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672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r="5321" b="1210"/>
          <a:stretch/>
        </p:blipFill>
        <p:spPr bwMode="auto">
          <a:xfrm>
            <a:off x="107504" y="1518196"/>
            <a:ext cx="3832468" cy="435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ima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977686"/>
            <a:ext cx="808754" cy="1155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148" y="1518196"/>
            <a:ext cx="828000" cy="11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4344" y="4981863"/>
            <a:ext cx="729835" cy="11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image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902" y="4987577"/>
            <a:ext cx="827900" cy="115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image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148" y="2706122"/>
            <a:ext cx="828000" cy="104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image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96"/>
          <a:stretch/>
        </p:blipFill>
        <p:spPr bwMode="auto">
          <a:xfrm>
            <a:off x="7392487" y="4981863"/>
            <a:ext cx="828000" cy="11436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image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2615" y="1501425"/>
            <a:ext cx="828000" cy="117638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</p:pic>
      <p:pic>
        <p:nvPicPr>
          <p:cNvPr id="14" name="Рисунок 20" descr="D:\My doc\БГТУ разное\ПРЕЗЕНТАЦИЯ кафедры маркетинг\скан копии для презентации\1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001" t="6570" r="3812" b="8105"/>
          <a:stretch/>
        </p:blipFill>
        <p:spPr bwMode="auto">
          <a:xfrm>
            <a:off x="4788024" y="4981863"/>
            <a:ext cx="837912" cy="115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3" descr="D:\My doc\БГТУ разное\ПРЕЗЕНТАЦИЯ кафедры маркетинг\скан копии для презентации\1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8" t="5840" r="50278" b="1433"/>
          <a:stretch>
            <a:fillRect/>
          </a:stretch>
        </p:blipFill>
        <p:spPr bwMode="auto">
          <a:xfrm>
            <a:off x="6516216" y="4977686"/>
            <a:ext cx="800336" cy="115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23" descr="D:\My doc\БГТУ разное\ПРЕЗЕНТАЦИЯ кафедры маркетинг\скан копии для презентации\1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95" t="7036" r="50925" b="5220"/>
          <a:stretch/>
        </p:blipFill>
        <p:spPr bwMode="auto">
          <a:xfrm>
            <a:off x="7382615" y="3789040"/>
            <a:ext cx="828000" cy="11038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4" descr="D:\My doc\БГТУ разное\ПРЕЗЕНТАЦИЯ кафедры маркетинг\скан копии для презентации\1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56" r="1237" b="6931"/>
          <a:stretch>
            <a:fillRect/>
          </a:stretch>
        </p:blipFill>
        <p:spPr bwMode="auto">
          <a:xfrm>
            <a:off x="7382615" y="2697614"/>
            <a:ext cx="828000" cy="106413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0" y="1335498"/>
            <a:ext cx="9144000" cy="68277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5"/>
          <p:cNvSpPr txBox="1">
            <a:spLocks/>
          </p:cNvSpPr>
          <p:nvPr/>
        </p:nvSpPr>
        <p:spPr>
          <a:xfrm>
            <a:off x="0" y="490120"/>
            <a:ext cx="9144000" cy="77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800" b="1" dirty="0" smtClean="0"/>
              <a:t>УЧЕБНЫЕ ПОСОБИЯ</a:t>
            </a:r>
            <a:br>
              <a:rPr lang="ru-RU" sz="2800" b="1" dirty="0" smtClean="0"/>
            </a:br>
            <a:r>
              <a:rPr lang="ru-RU" sz="2800" b="1" dirty="0" smtClean="0"/>
              <a:t>ИЗДАННЫЕ КАФЕДРОЙ МАРКЕТИНГА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6309320"/>
            <a:ext cx="9144000" cy="360040"/>
          </a:xfrm>
          <a:prstGeom prst="rect">
            <a:avLst/>
          </a:prstGeom>
          <a:solidFill>
            <a:srgbClr val="8ED9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Номер слайда 3"/>
          <p:cNvSpPr txBox="1">
            <a:spLocks/>
          </p:cNvSpPr>
          <p:nvPr/>
        </p:nvSpPr>
        <p:spPr>
          <a:xfrm>
            <a:off x="0" y="6305909"/>
            <a:ext cx="9144000" cy="363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СЛАЙД </a:t>
            </a:r>
            <a:fld id="{50C3E6F0-F6F1-4A99-AB51-8B0675FDF372}" type="slidenum">
              <a:rPr lang="en-US" sz="1800" b="1" smtClean="0">
                <a:solidFill>
                  <a:schemeClr val="tx1"/>
                </a:solidFill>
              </a:rPr>
              <a:pPr algn="ctr"/>
              <a:t>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031" name="Picture 7" descr="image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148" y="3768595"/>
            <a:ext cx="828000" cy="11453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4344" y="1518196"/>
            <a:ext cx="3309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4343" y="3229113"/>
            <a:ext cx="3309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2973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7056</TotalTime>
  <Words>4876</Words>
  <Application>Microsoft Office PowerPoint</Application>
  <PresentationFormat>Экран (4:3)</PresentationFormat>
  <Paragraphs>1364</Paragraphs>
  <Slides>47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Белгород, 2019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Старикова Мария Сергеевна, доктор экономических наук, профессор кафедры маркетинга БГТУ им. Шухова выступила с докладом «Повышение привлекательности территорий опережающего социально-экономического развития на основе аудита системы их продвижения».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ТЕМАТИКА И ОБЪЕКТЫ ИССЛЕДОВАНИЯ  ВЫПУСКНЫХ КВАЛИФИКАЦИОННЫХ РАБОТ</vt:lpstr>
      <vt:lpstr>Слайд 34</vt:lpstr>
      <vt:lpstr>Слайд 35</vt:lpstr>
      <vt:lpstr>Слайд 36</vt:lpstr>
      <vt:lpstr>Слайд 37</vt:lpstr>
      <vt:lpstr>Слайд 38</vt:lpstr>
      <vt:lpstr>Слайд 39</vt:lpstr>
      <vt:lpstr>НАШИ ВЫПУСКНИКИ –  НАША ГОРДОСТЬ!</vt:lpstr>
      <vt:lpstr>Слайд 41</vt:lpstr>
      <vt:lpstr>Слайд 42</vt:lpstr>
      <vt:lpstr>СТРАТЕГИЯ РАЗВИТИЯ  КАФЕДРЫ МАРКЕТИНГА</vt:lpstr>
      <vt:lpstr>СТРАТЕГИЯ РАЗВИТИЯ  КАФЕДРЫ МАРКЕТИНГА</vt:lpstr>
      <vt:lpstr>СТРАТЕГИЯ РАЗВИТИЯ  КАФЕДРЫ МАРКЕТИНГА</vt:lpstr>
      <vt:lpstr>ДОРОЖНАЯ КАРТА РАЗВИТИЯ  КАФЕДРЫ МАРКЕТИНГА</vt:lpstr>
      <vt:lpstr>ДОРОЖНАЯ КАРТА РАЗВИТИЯ  КАФЕДРЫ МАРКЕТИНГА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Belgorod State Technological University named after  V.G. Shukhov</dc:title>
  <dc:creator>Hiwi</dc:creator>
  <cp:lastModifiedBy>User</cp:lastModifiedBy>
  <cp:revision>580</cp:revision>
  <cp:lastPrinted>2019-05-15T07:02:14Z</cp:lastPrinted>
  <dcterms:created xsi:type="dcterms:W3CDTF">2017-07-24T10:26:29Z</dcterms:created>
  <dcterms:modified xsi:type="dcterms:W3CDTF">2019-12-10T10:08:26Z</dcterms:modified>
</cp:coreProperties>
</file>